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grandir" panose="020B0604020202020204" charset="0"/>
      <p:regular r:id="rId24"/>
    </p:embeddedFont>
    <p:embeddedFont>
      <p:font typeface="Agrandir Bold" panose="020B0604020202020204" charset="0"/>
      <p:regular r:id="rId25"/>
    </p:embeddedFont>
    <p:embeddedFont>
      <p:font typeface="Noto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E682B-9E1E-424F-B2C2-7397D5737158}" v="4" dt="2024-01-03T15:38:48.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ưu Gia Huy" userId="2cd77bfe-3eeb-42ba-a12c-a2da2b97e3fd" providerId="ADAL" clId="{8B9E682B-9E1E-424F-B2C2-7397D5737158}"/>
    <pc:docChg chg="custSel modSld">
      <pc:chgData name="Lưu Gia Huy" userId="2cd77bfe-3eeb-42ba-a12c-a2da2b97e3fd" providerId="ADAL" clId="{8B9E682B-9E1E-424F-B2C2-7397D5737158}" dt="2024-01-03T15:52:04.501" v="25" actId="20577"/>
      <pc:docMkLst>
        <pc:docMk/>
      </pc:docMkLst>
      <pc:sldChg chg="addSp modSp mod">
        <pc:chgData name="Lưu Gia Huy" userId="2cd77bfe-3eeb-42ba-a12c-a2da2b97e3fd" providerId="ADAL" clId="{8B9E682B-9E1E-424F-B2C2-7397D5737158}" dt="2024-01-03T15:37:25.710" v="11" actId="1076"/>
        <pc:sldMkLst>
          <pc:docMk/>
          <pc:sldMk cId="0" sldId="259"/>
        </pc:sldMkLst>
        <pc:spChg chg="mod">
          <ac:chgData name="Lưu Gia Huy" userId="2cd77bfe-3eeb-42ba-a12c-a2da2b97e3fd" providerId="ADAL" clId="{8B9E682B-9E1E-424F-B2C2-7397D5737158}" dt="2024-01-03T15:37:23.712" v="9" actId="1076"/>
          <ac:spMkLst>
            <pc:docMk/>
            <pc:sldMk cId="0" sldId="259"/>
            <ac:spMk id="6" creationId="{00000000-0000-0000-0000-000000000000}"/>
          </ac:spMkLst>
        </pc:spChg>
        <pc:spChg chg="mod">
          <ac:chgData name="Lưu Gia Huy" userId="2cd77bfe-3eeb-42ba-a12c-a2da2b97e3fd" providerId="ADAL" clId="{8B9E682B-9E1E-424F-B2C2-7397D5737158}" dt="2024-01-03T15:37:24.879" v="10" actId="1076"/>
          <ac:spMkLst>
            <pc:docMk/>
            <pc:sldMk cId="0" sldId="259"/>
            <ac:spMk id="7" creationId="{00000000-0000-0000-0000-000000000000}"/>
          </ac:spMkLst>
        </pc:spChg>
        <pc:spChg chg="mod">
          <ac:chgData name="Lưu Gia Huy" userId="2cd77bfe-3eeb-42ba-a12c-a2da2b97e3fd" providerId="ADAL" clId="{8B9E682B-9E1E-424F-B2C2-7397D5737158}" dt="2024-01-03T15:37:25.710" v="11" actId="1076"/>
          <ac:spMkLst>
            <pc:docMk/>
            <pc:sldMk cId="0" sldId="259"/>
            <ac:spMk id="8" creationId="{00000000-0000-0000-0000-000000000000}"/>
          </ac:spMkLst>
        </pc:spChg>
        <pc:spChg chg="mod">
          <ac:chgData name="Lưu Gia Huy" userId="2cd77bfe-3eeb-42ba-a12c-a2da2b97e3fd" providerId="ADAL" clId="{8B9E682B-9E1E-424F-B2C2-7397D5737158}" dt="2024-01-03T15:37:17.189" v="5" actId="1076"/>
          <ac:spMkLst>
            <pc:docMk/>
            <pc:sldMk cId="0" sldId="259"/>
            <ac:spMk id="9" creationId="{00000000-0000-0000-0000-000000000000}"/>
          </ac:spMkLst>
        </pc:spChg>
        <pc:spChg chg="add">
          <ac:chgData name="Lưu Gia Huy" userId="2cd77bfe-3eeb-42ba-a12c-a2da2b97e3fd" providerId="ADAL" clId="{8B9E682B-9E1E-424F-B2C2-7397D5737158}" dt="2024-01-03T15:37:05.754" v="0" actId="22"/>
          <ac:spMkLst>
            <pc:docMk/>
            <pc:sldMk cId="0" sldId="259"/>
            <ac:spMk id="12" creationId="{D53218B7-30C3-4B78-A43C-5AA14D3CBD4F}"/>
          </ac:spMkLst>
        </pc:spChg>
      </pc:sldChg>
      <pc:sldChg chg="modSp mod">
        <pc:chgData name="Lưu Gia Huy" userId="2cd77bfe-3eeb-42ba-a12c-a2da2b97e3fd" providerId="ADAL" clId="{8B9E682B-9E1E-424F-B2C2-7397D5737158}" dt="2024-01-03T15:52:04.501" v="25" actId="20577"/>
        <pc:sldMkLst>
          <pc:docMk/>
          <pc:sldMk cId="0" sldId="262"/>
        </pc:sldMkLst>
        <pc:spChg chg="mod">
          <ac:chgData name="Lưu Gia Huy" userId="2cd77bfe-3eeb-42ba-a12c-a2da2b97e3fd" providerId="ADAL" clId="{8B9E682B-9E1E-424F-B2C2-7397D5737158}" dt="2024-01-03T15:51:55.745" v="17"/>
          <ac:spMkLst>
            <pc:docMk/>
            <pc:sldMk cId="0" sldId="262"/>
            <ac:spMk id="11" creationId="{00000000-0000-0000-0000-000000000000}"/>
          </ac:spMkLst>
        </pc:spChg>
        <pc:spChg chg="mod">
          <ac:chgData name="Lưu Gia Huy" userId="2cd77bfe-3eeb-42ba-a12c-a2da2b97e3fd" providerId="ADAL" clId="{8B9E682B-9E1E-424F-B2C2-7397D5737158}" dt="2024-01-03T15:52:04.501" v="25" actId="20577"/>
          <ac:spMkLst>
            <pc:docMk/>
            <pc:sldMk cId="0" sldId="262"/>
            <ac:spMk id="12" creationId="{00000000-0000-0000-0000-000000000000}"/>
          </ac:spMkLst>
        </pc:spChg>
        <pc:spChg chg="mod">
          <ac:chgData name="Lưu Gia Huy" userId="2cd77bfe-3eeb-42ba-a12c-a2da2b97e3fd" providerId="ADAL" clId="{8B9E682B-9E1E-424F-B2C2-7397D5737158}" dt="2024-01-03T15:52:00.696" v="20" actId="20577"/>
          <ac:spMkLst>
            <pc:docMk/>
            <pc:sldMk cId="0" sldId="262"/>
            <ac:spMk id="13" creationId="{00000000-0000-0000-0000-000000000000}"/>
          </ac:spMkLst>
        </pc:spChg>
      </pc:sldChg>
      <pc:sldChg chg="addSp delSp modSp mod modAnim">
        <pc:chgData name="Lưu Gia Huy" userId="2cd77bfe-3eeb-42ba-a12c-a2da2b97e3fd" providerId="ADAL" clId="{8B9E682B-9E1E-424F-B2C2-7397D5737158}" dt="2024-01-03T15:38:26.929" v="13"/>
        <pc:sldMkLst>
          <pc:docMk/>
          <pc:sldMk cId="0" sldId="273"/>
        </pc:sldMkLst>
        <pc:spChg chg="del">
          <ac:chgData name="Lưu Gia Huy" userId="2cd77bfe-3eeb-42ba-a12c-a2da2b97e3fd" providerId="ADAL" clId="{8B9E682B-9E1E-424F-B2C2-7397D5737158}" dt="2024-01-03T15:38:25.625" v="12" actId="478"/>
          <ac:spMkLst>
            <pc:docMk/>
            <pc:sldMk cId="0" sldId="273"/>
            <ac:spMk id="2" creationId="{00000000-0000-0000-0000-000000000000}"/>
          </ac:spMkLst>
        </pc:spChg>
        <pc:picChg chg="add mod">
          <ac:chgData name="Lưu Gia Huy" userId="2cd77bfe-3eeb-42ba-a12c-a2da2b97e3fd" providerId="ADAL" clId="{8B9E682B-9E1E-424F-B2C2-7397D5737158}" dt="2024-01-03T15:38:26.929" v="13"/>
          <ac:picMkLst>
            <pc:docMk/>
            <pc:sldMk cId="0" sldId="273"/>
            <ac:picMk id="3" creationId="{20AFDFDF-13D8-A236-E891-433B548E275F}"/>
          </ac:picMkLst>
        </pc:picChg>
      </pc:sldChg>
      <pc:sldChg chg="addSp delSp modSp mod modAnim">
        <pc:chgData name="Lưu Gia Huy" userId="2cd77bfe-3eeb-42ba-a12c-a2da2b97e3fd" providerId="ADAL" clId="{8B9E682B-9E1E-424F-B2C2-7397D5737158}" dt="2024-01-03T15:38:48.170" v="16"/>
        <pc:sldMkLst>
          <pc:docMk/>
          <pc:sldMk cId="0" sldId="275"/>
        </pc:sldMkLst>
        <pc:spChg chg="del mod">
          <ac:chgData name="Lưu Gia Huy" userId="2cd77bfe-3eeb-42ba-a12c-a2da2b97e3fd" providerId="ADAL" clId="{8B9E682B-9E1E-424F-B2C2-7397D5737158}" dt="2024-01-03T15:38:47.451" v="15" actId="478"/>
          <ac:spMkLst>
            <pc:docMk/>
            <pc:sldMk cId="0" sldId="275"/>
            <ac:spMk id="2" creationId="{00000000-0000-0000-0000-000000000000}"/>
          </ac:spMkLst>
        </pc:spChg>
        <pc:picChg chg="add mod">
          <ac:chgData name="Lưu Gia Huy" userId="2cd77bfe-3eeb-42ba-a12c-a2da2b97e3fd" providerId="ADAL" clId="{8B9E682B-9E1E-424F-B2C2-7397D5737158}" dt="2024-01-03T15:38:48.170" v="16"/>
          <ac:picMkLst>
            <pc:docMk/>
            <pc:sldMk cId="0" sldId="275"/>
            <ac:picMk id="3" creationId="{26D3A306-84CA-1315-19D2-9CD9153ED88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CSDL phân tán ? -&gt; 1 loại CSDL mà trong đó DL được phân tán trên nhiều máy chủ hoặc nhiều vị trí vật lý. [Cụ thể ở đây là data node]</a:t>
            </a:r>
          </a:p>
          <a:p>
            <a:endParaRPr lang="en-US"/>
          </a:p>
          <a:p>
            <a:r>
              <a:rPr lang="en-US"/>
              <a:t>Cung cấp khả năng truy cập thời gian thực -&gt; Data node sử dụng memory-optimized tables (lưu trữ toàn bộ hoặc 1 phần dữ liệu trong bộ nhớ thay vì trên đĩa, mà việc truy xuất bộ nhớ lại nhanh hơn trên đĩa) Nên nó cung cấp thời gian phản hồi theo thời gian thực, đáp ứng nhu cầu gần như ngay lập tức</a:t>
            </a:r>
          </a:p>
          <a:p>
            <a:endParaRPr lang="en-US"/>
          </a:p>
          <a:p>
            <a:r>
              <a:rPr lang="en-US"/>
              <a:t>Tính nhất quán giao dịch ? -&gt; do dl được lưu trong bảng có thể được đồng bộ hóa giữa các nút trong MySQL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Magento - phần mềm mã nguồn mở được viết bởi ngôn ngữ lập trình PHP, giúp tạo website e-commerce.</a:t>
            </a:r>
          </a:p>
          <a:p>
            <a:endParaRPr lang="en-US"/>
          </a:p>
          <a:p>
            <a:r>
              <a:rPr lang="en-US"/>
              <a:t>Joomla - hệ thống quản trị nội dung mã nguồn mở (CMS) (PHP + MYSQL) - dùng tạo website</a:t>
            </a:r>
          </a:p>
          <a:p>
            <a:endParaRPr lang="en-US"/>
          </a:p>
          <a:p>
            <a:r>
              <a:rPr lang="en-US"/>
              <a:t>Chi phí ? -&gt; tốn kém hơn so với việc triển khai MySQL trên một node duy nhất.</a:t>
            </a:r>
          </a:p>
          <a:p>
            <a:endParaRPr lang="en-US"/>
          </a:p>
          <a:p>
            <a:r>
              <a:rPr lang="en-US"/>
              <a:t>Kỹ thuật ? --&gt; triển khai và quản lý MySQL cluster đòi hỏi kỹ năng kỹ thuật nhất định.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42273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về phần performance  </a:t>
            </a:r>
          </a:p>
          <a:p>
            <a:r>
              <a:rPr lang="en-US"/>
              <a:t>- khác với hệ thống 1 master và các node còn lại là secondary, chỉ giúp nâng cao hiệu suất r thì trong hệ thống của tụi mình tất cả các node đều là master , việc đó nhằm nâng cao cả hiệu suất r và w  </a:t>
            </a:r>
          </a:p>
          <a:p>
            <a:r>
              <a:rPr lang="en-US"/>
              <a:t>- cluster router giúp hệ thống có thể tận dụng được tài nguyên của nhiều máy chủ, nó có chức năng như 1 load balancer giúp cân bằng tải , phân chia request đến các node, tăng khả năng xử lý và giảm thời gian phản hồi đến với người dùng</a:t>
            </a:r>
          </a:p>
          <a:p>
            <a:r>
              <a:rPr lang="en-US"/>
              <a:t>-  cluster control giúp quản lý việc cấu hình cluster; việc thêm, xóa node, quản lý bản sao, giúp sao lưu và phục hồi dữ liệu khi cần .</a:t>
            </a:r>
          </a:p>
          <a:p>
            <a:r>
              <a:rPr lang="en-US"/>
              <a:t>-&gt; việc dùng cluster control để quản lý tốt hệ thống giúp tăng đáng kể hiệu suất của hệ thống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8.gif"/><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21.png"/><Relationship Id="rId10" Type="http://schemas.openxmlformats.org/officeDocument/2006/relationships/image" Target="../media/image37.svg"/><Relationship Id="rId4" Type="http://schemas.openxmlformats.org/officeDocument/2006/relationships/image" Target="../media/image20.png"/><Relationship Id="rId9" Type="http://schemas.openxmlformats.org/officeDocument/2006/relationships/image" Target="../media/image36.png"/><Relationship Id="rId1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image" Target="../media/image42.gif"/><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gif"/><Relationship Id="rId7" Type="http://schemas.openxmlformats.org/officeDocument/2006/relationships/image" Target="../media/image21.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3.gif"/></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gif"/><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8.gi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6.gif"/><Relationship Id="rId7" Type="http://schemas.openxmlformats.org/officeDocument/2006/relationships/image" Target="../media/image23.png"/><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image" Target="../media/image25.gif"/><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gif"/><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971429" y="-2036742"/>
            <a:ext cx="15735219" cy="13881357"/>
          </a:xfrm>
          <a:prstGeom prst="rect">
            <a:avLst/>
          </a:prstGeom>
        </p:spPr>
      </p:pic>
      <p:grpSp>
        <p:nvGrpSpPr>
          <p:cNvPr id="3" name="Group 3"/>
          <p:cNvGrpSpPr/>
          <p:nvPr/>
        </p:nvGrpSpPr>
        <p:grpSpPr>
          <a:xfrm>
            <a:off x="2552781" y="1292220"/>
            <a:ext cx="12286259" cy="4691853"/>
            <a:chOff x="0" y="0"/>
            <a:chExt cx="16381678" cy="6255804"/>
          </a:xfrm>
        </p:grpSpPr>
        <p:sp>
          <p:nvSpPr>
            <p:cNvPr id="4" name="TextBox 4"/>
            <p:cNvSpPr txBox="1"/>
            <p:nvPr/>
          </p:nvSpPr>
          <p:spPr>
            <a:xfrm>
              <a:off x="0" y="-238125"/>
              <a:ext cx="16381678" cy="5097992"/>
            </a:xfrm>
            <a:prstGeom prst="rect">
              <a:avLst/>
            </a:prstGeom>
          </p:spPr>
          <p:txBody>
            <a:bodyPr lIns="0" tIns="0" rIns="0" bIns="0" rtlCol="0" anchor="t">
              <a:spAutoFit/>
            </a:bodyPr>
            <a:lstStyle/>
            <a:p>
              <a:pPr algn="ctr">
                <a:lnSpc>
                  <a:spcPts val="13750"/>
                </a:lnSpc>
              </a:pPr>
              <a:r>
                <a:rPr lang="en-US" sz="12500">
                  <a:solidFill>
                    <a:srgbClr val="2B2B2B"/>
                  </a:solidFill>
                  <a:latin typeface="Agrandir"/>
                </a:rPr>
                <a:t>MySQL clustering</a:t>
              </a:r>
            </a:p>
          </p:txBody>
        </p:sp>
        <p:sp>
          <p:nvSpPr>
            <p:cNvPr id="5" name="TextBox 5"/>
            <p:cNvSpPr txBox="1"/>
            <p:nvPr/>
          </p:nvSpPr>
          <p:spPr>
            <a:xfrm>
              <a:off x="0" y="5131854"/>
              <a:ext cx="16381678" cy="1123950"/>
            </a:xfrm>
            <a:prstGeom prst="rect">
              <a:avLst/>
            </a:prstGeom>
          </p:spPr>
          <p:txBody>
            <a:bodyPr lIns="0" tIns="0" rIns="0" bIns="0" rtlCol="0" anchor="t">
              <a:spAutoFit/>
            </a:bodyPr>
            <a:lstStyle/>
            <a:p>
              <a:pPr algn="ctr">
                <a:lnSpc>
                  <a:spcPts val="6299"/>
                </a:lnSpc>
                <a:spcBef>
                  <a:spcPct val="0"/>
                </a:spcBef>
              </a:pPr>
              <a:r>
                <a:rPr lang="en-US" sz="4500">
                  <a:solidFill>
                    <a:srgbClr val="2B2B2B"/>
                  </a:solidFill>
                  <a:latin typeface="Agrandir"/>
                </a:rPr>
                <a:t>Nhóm 02</a:t>
              </a: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TextBox 8"/>
          <p:cNvSpPr txBox="1"/>
          <p:nvPr/>
        </p:nvSpPr>
        <p:spPr>
          <a:xfrm>
            <a:off x="4243817" y="6591627"/>
            <a:ext cx="8904187" cy="1939925"/>
          </a:xfrm>
          <a:prstGeom prst="rect">
            <a:avLst/>
          </a:prstGeom>
        </p:spPr>
        <p:txBody>
          <a:bodyPr lIns="0" tIns="0" rIns="0" bIns="0" rtlCol="0" anchor="t">
            <a:spAutoFit/>
          </a:bodyPr>
          <a:lstStyle/>
          <a:p>
            <a:pPr algn="ctr">
              <a:lnSpc>
                <a:spcPts val="4900"/>
              </a:lnSpc>
            </a:pPr>
            <a:r>
              <a:rPr lang="en-US" sz="3500">
                <a:solidFill>
                  <a:srgbClr val="2B2B2B"/>
                </a:solidFill>
                <a:latin typeface="Agrandir"/>
              </a:rPr>
              <a:t>Lưu Gia Huy - 21520916</a:t>
            </a:r>
          </a:p>
          <a:p>
            <a:pPr algn="ctr">
              <a:lnSpc>
                <a:spcPts val="4900"/>
              </a:lnSpc>
            </a:pPr>
            <a:r>
              <a:rPr lang="en-US" sz="3500">
                <a:solidFill>
                  <a:srgbClr val="2B2B2B"/>
                </a:solidFill>
                <a:latin typeface="Agrandir"/>
              </a:rPr>
              <a:t>Nguyễn Vũ Anh Duy - 21520211</a:t>
            </a:r>
          </a:p>
          <a:p>
            <a:pPr marL="0" lvl="0" indent="0" algn="ctr">
              <a:lnSpc>
                <a:spcPts val="4900"/>
              </a:lnSpc>
            </a:pPr>
            <a:r>
              <a:rPr lang="en-US" sz="3500">
                <a:solidFill>
                  <a:srgbClr val="2B2B2B"/>
                </a:solidFill>
                <a:latin typeface="Agrandir"/>
              </a:rPr>
              <a:t>Nguyễn Văn Khang Kim - 21520314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sp>
        <p:nvSpPr>
          <p:cNvPr id="4" name="Freeform 4"/>
          <p:cNvSpPr/>
          <p:nvPr/>
        </p:nvSpPr>
        <p:spPr>
          <a:xfrm>
            <a:off x="4589493" y="1625158"/>
            <a:ext cx="5885554" cy="6985821"/>
          </a:xfrm>
          <a:custGeom>
            <a:avLst/>
            <a:gdLst/>
            <a:ahLst/>
            <a:cxnLst/>
            <a:rect l="l" t="t" r="r" b="b"/>
            <a:pathLst>
              <a:path w="5885554" h="6985821">
                <a:moveTo>
                  <a:pt x="0" y="0"/>
                </a:moveTo>
                <a:lnTo>
                  <a:pt x="5885554" y="0"/>
                </a:lnTo>
                <a:lnTo>
                  <a:pt x="5885554" y="6985820"/>
                </a:lnTo>
                <a:lnTo>
                  <a:pt x="0" y="6985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1691232" y="4398931"/>
            <a:ext cx="6219145"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Bold"/>
              </a:rPr>
              <a:t>3. FEATURE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574522" y="3192020"/>
            <a:ext cx="9621431" cy="9789932"/>
          </a:xfrm>
          <a:prstGeom prst="rect">
            <a:avLst/>
          </a:prstGeom>
        </p:spPr>
      </p:pic>
      <p:pic>
        <p:nvPicPr>
          <p:cNvPr id="3" name="Picture 3"/>
          <p:cNvPicPr>
            <a:picLocks noChangeAspect="1"/>
          </p:cNvPicPr>
          <p:nvPr/>
        </p:nvPicPr>
        <p:blipFill>
          <a:blip r:embed="rId3">
            <a:alphaModFix amt="50000"/>
          </a:blip>
          <a:srcRect/>
          <a:stretch>
            <a:fillRect/>
          </a:stretch>
        </p:blipFill>
        <p:spPr>
          <a:xfrm rot="9291025">
            <a:off x="14253262" y="-3415607"/>
            <a:ext cx="8670039" cy="8654721"/>
          </a:xfrm>
          <a:prstGeom prst="rect">
            <a:avLst/>
          </a:prstGeom>
        </p:spPr>
      </p:pic>
      <p:sp>
        <p:nvSpPr>
          <p:cNvPr id="4" name="Freeform 4"/>
          <p:cNvSpPr/>
          <p:nvPr/>
        </p:nvSpPr>
        <p:spPr>
          <a:xfrm rot="-5400000">
            <a:off x="2580533" y="3683695"/>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4"/>
            <a:stretch>
              <a:fillRect/>
            </a:stretch>
          </a:blipFill>
        </p:spPr>
        <p:txBody>
          <a:bodyPr/>
          <a:lstStyle/>
          <a:p>
            <a:endParaRPr lang="en-US"/>
          </a:p>
        </p:txBody>
      </p:sp>
      <p:sp>
        <p:nvSpPr>
          <p:cNvPr id="5" name="Freeform 5"/>
          <p:cNvSpPr/>
          <p:nvPr/>
        </p:nvSpPr>
        <p:spPr>
          <a:xfrm>
            <a:off x="12445250" y="1794403"/>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6" name="Freeform 6"/>
          <p:cNvSpPr/>
          <p:nvPr/>
        </p:nvSpPr>
        <p:spPr>
          <a:xfrm>
            <a:off x="12445250" y="382571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7" name="Freeform 7"/>
          <p:cNvSpPr/>
          <p:nvPr/>
        </p:nvSpPr>
        <p:spPr>
          <a:xfrm>
            <a:off x="12445250" y="6025197"/>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5"/>
            <a:stretch>
              <a:fillRect/>
            </a:stretch>
          </a:blipFill>
        </p:spPr>
        <p:txBody>
          <a:bodyPr/>
          <a:lstStyle/>
          <a:p>
            <a:endParaRPr lang="en-US"/>
          </a:p>
        </p:txBody>
      </p:sp>
      <p:grpSp>
        <p:nvGrpSpPr>
          <p:cNvPr id="8" name="Group 8"/>
          <p:cNvGrpSpPr/>
          <p:nvPr/>
        </p:nvGrpSpPr>
        <p:grpSpPr>
          <a:xfrm>
            <a:off x="11843655" y="1386416"/>
            <a:ext cx="2785530" cy="6670667"/>
            <a:chOff x="0" y="0"/>
            <a:chExt cx="733637" cy="1756884"/>
          </a:xfrm>
        </p:grpSpPr>
        <p:sp>
          <p:nvSpPr>
            <p:cNvPr id="9" name="Freeform 9"/>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0" name="TextBox 10"/>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1" name="AutoShape 11"/>
          <p:cNvSpPr/>
          <p:nvPr/>
        </p:nvSpPr>
        <p:spPr>
          <a:xfrm flipV="1">
            <a:off x="3245711" y="2579818"/>
            <a:ext cx="9199539"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12" name="AutoShape 12"/>
          <p:cNvSpPr/>
          <p:nvPr/>
        </p:nvSpPr>
        <p:spPr>
          <a:xfrm>
            <a:off x="3910889" y="4348873"/>
            <a:ext cx="8534361" cy="262259"/>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a:off x="3245711" y="5014051"/>
            <a:ext cx="9199539" cy="179656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Freeform 14"/>
          <p:cNvSpPr/>
          <p:nvPr/>
        </p:nvSpPr>
        <p:spPr>
          <a:xfrm>
            <a:off x="1290748" y="6810611"/>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6"/>
            <a:stretch>
              <a:fillRect/>
            </a:stretch>
          </a:blipFill>
        </p:spPr>
        <p:txBody>
          <a:bodyPr/>
          <a:lstStyle/>
          <a:p>
            <a:endParaRPr lang="en-US"/>
          </a:p>
        </p:txBody>
      </p:sp>
      <p:sp>
        <p:nvSpPr>
          <p:cNvPr id="15" name="AutoShape 15"/>
          <p:cNvSpPr/>
          <p:nvPr/>
        </p:nvSpPr>
        <p:spPr>
          <a:xfrm flipV="1">
            <a:off x="1976176" y="3365232"/>
            <a:ext cx="11254489" cy="3445379"/>
          </a:xfrm>
          <a:prstGeom prst="line">
            <a:avLst/>
          </a:prstGeom>
          <a:ln w="38100" cap="flat">
            <a:solidFill>
              <a:srgbClr val="000000"/>
            </a:solidFill>
            <a:prstDash val="sysDot"/>
            <a:headEnd type="none" w="sm" len="sm"/>
            <a:tailEnd type="arrow" w="med" len="sm"/>
          </a:ln>
        </p:spPr>
        <p:txBody>
          <a:bodyPr/>
          <a:lstStyle/>
          <a:p>
            <a:endParaRPr lang="en-US"/>
          </a:p>
        </p:txBody>
      </p:sp>
      <p:sp>
        <p:nvSpPr>
          <p:cNvPr id="16" name="AutoShape 16"/>
          <p:cNvSpPr/>
          <p:nvPr/>
        </p:nvSpPr>
        <p:spPr>
          <a:xfrm flipV="1">
            <a:off x="1976176" y="5396547"/>
            <a:ext cx="11254489" cy="1414064"/>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a:off x="1976176" y="6810611"/>
            <a:ext cx="11254489" cy="785414"/>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AutoShape 18"/>
          <p:cNvSpPr/>
          <p:nvPr/>
        </p:nvSpPr>
        <p:spPr>
          <a:xfrm flipV="1">
            <a:off x="1976176" y="5014051"/>
            <a:ext cx="1269535" cy="1796560"/>
          </a:xfrm>
          <a:prstGeom prst="line">
            <a:avLst/>
          </a:prstGeom>
          <a:ln w="38100" cap="flat">
            <a:solidFill>
              <a:srgbClr val="000000"/>
            </a:solidFill>
            <a:prstDash val="sysDot"/>
            <a:headEnd type="none" w="sm" len="sm"/>
            <a:tailEnd type="arrow" w="med" len="sm"/>
          </a:ln>
        </p:spPr>
        <p:txBody>
          <a:bodyPr/>
          <a:lstStyle/>
          <a:p>
            <a:endParaRPr lang="en-US"/>
          </a:p>
        </p:txBody>
      </p:sp>
      <p:sp>
        <p:nvSpPr>
          <p:cNvPr id="19" name="Freeform 19"/>
          <p:cNvSpPr/>
          <p:nvPr/>
        </p:nvSpPr>
        <p:spPr>
          <a:xfrm>
            <a:off x="12597357" y="2241422"/>
            <a:ext cx="1266615" cy="899903"/>
          </a:xfrm>
          <a:custGeom>
            <a:avLst/>
            <a:gdLst/>
            <a:ahLst/>
            <a:cxnLst/>
            <a:rect l="l" t="t" r="r" b="b"/>
            <a:pathLst>
              <a:path w="1266615" h="899903">
                <a:moveTo>
                  <a:pt x="0" y="0"/>
                </a:moveTo>
                <a:lnTo>
                  <a:pt x="1266615" y="0"/>
                </a:lnTo>
                <a:lnTo>
                  <a:pt x="1266615" y="899902"/>
                </a:lnTo>
                <a:lnTo>
                  <a:pt x="0" y="899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rot="679216" flipV="1">
            <a:off x="10060038" y="2831421"/>
            <a:ext cx="2677918" cy="1153939"/>
          </a:xfrm>
          <a:custGeom>
            <a:avLst/>
            <a:gdLst/>
            <a:ahLst/>
            <a:cxnLst/>
            <a:rect l="l" t="t" r="r" b="b"/>
            <a:pathLst>
              <a:path w="2677918" h="1153939">
                <a:moveTo>
                  <a:pt x="0" y="1153939"/>
                </a:moveTo>
                <a:lnTo>
                  <a:pt x="2677918" y="1153939"/>
                </a:lnTo>
                <a:lnTo>
                  <a:pt x="2677918" y="0"/>
                </a:lnTo>
                <a:lnTo>
                  <a:pt x="0" y="0"/>
                </a:lnTo>
                <a:lnTo>
                  <a:pt x="0" y="115393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TextBox 21"/>
          <p:cNvSpPr txBox="1"/>
          <p:nvPr/>
        </p:nvSpPr>
        <p:spPr>
          <a:xfrm>
            <a:off x="236193" y="54941"/>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3.1 High Availability</a:t>
            </a:r>
          </a:p>
        </p:txBody>
      </p:sp>
      <p:sp>
        <p:nvSpPr>
          <p:cNvPr id="22" name="TextBox 22"/>
          <p:cNvSpPr txBox="1"/>
          <p:nvPr/>
        </p:nvSpPr>
        <p:spPr>
          <a:xfrm>
            <a:off x="510494" y="3630053"/>
            <a:ext cx="2151109" cy="1275715"/>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MySQL Router</a:t>
            </a:r>
          </a:p>
        </p:txBody>
      </p:sp>
      <p:sp>
        <p:nvSpPr>
          <p:cNvPr id="23" name="TextBox 23"/>
          <p:cNvSpPr txBox="1"/>
          <p:nvPr/>
        </p:nvSpPr>
        <p:spPr>
          <a:xfrm>
            <a:off x="348561" y="8381492"/>
            <a:ext cx="3641070"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Cluster Control</a:t>
            </a:r>
          </a:p>
        </p:txBody>
      </p:sp>
      <p:sp>
        <p:nvSpPr>
          <p:cNvPr id="24" name="TextBox 24"/>
          <p:cNvSpPr txBox="1"/>
          <p:nvPr/>
        </p:nvSpPr>
        <p:spPr>
          <a:xfrm>
            <a:off x="11415885" y="475191"/>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5" name="TextBox 25"/>
          <p:cNvSpPr txBox="1"/>
          <p:nvPr/>
        </p:nvSpPr>
        <p:spPr>
          <a:xfrm>
            <a:off x="10092234" y="8161858"/>
            <a:ext cx="7847689" cy="18870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0000"/>
                </a:solidFill>
                <a:latin typeface="Agrandir"/>
              </a:rPr>
              <a:t>Nhiều node =&gt; tăng khả năng chịu lỗi.</a:t>
            </a:r>
          </a:p>
          <a:p>
            <a:pPr marL="557297" lvl="1" indent="-278649" algn="just">
              <a:lnSpc>
                <a:spcPts val="3613"/>
              </a:lnSpc>
              <a:buFont typeface="Arial"/>
              <a:buChar char="•"/>
            </a:pPr>
            <a:r>
              <a:rPr lang="en-US" sz="2581">
                <a:solidFill>
                  <a:srgbClr val="000000"/>
                </a:solidFill>
                <a:latin typeface="Agrandir"/>
              </a:rPr>
              <a:t>Replica ==&gt; Bản sao dữ liệu có sẵn.</a:t>
            </a:r>
          </a:p>
          <a:p>
            <a:pPr algn="just">
              <a:lnSpc>
                <a:spcPts val="3613"/>
              </a:lnSpc>
            </a:pPr>
            <a:endParaRPr lang="en-US" sz="2581">
              <a:solidFill>
                <a:srgbClr val="000000"/>
              </a:solidFill>
              <a:latin typeface="Agrandir"/>
            </a:endParaRPr>
          </a:p>
          <a:p>
            <a:pPr algn="just">
              <a:lnSpc>
                <a:spcPts val="3613"/>
              </a:lnSpc>
              <a:spcBef>
                <a:spcPct val="0"/>
              </a:spcBef>
            </a:pPr>
            <a:endParaRPr lang="en-US" sz="2581">
              <a:solidFill>
                <a:srgbClr val="000000"/>
              </a:solidFill>
              <a:latin typeface="Agrandir"/>
            </a:endParaRPr>
          </a:p>
        </p:txBody>
      </p:sp>
      <p:sp>
        <p:nvSpPr>
          <p:cNvPr id="26" name="TextBox 26"/>
          <p:cNvSpPr txBox="1"/>
          <p:nvPr/>
        </p:nvSpPr>
        <p:spPr>
          <a:xfrm>
            <a:off x="0" y="9028557"/>
            <a:ext cx="10093817" cy="18870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2B2B2B"/>
                </a:solidFill>
                <a:latin typeface="Agrandir"/>
              </a:rPr>
              <a:t>Partition =&gt; tự động chuyển đến các node khác.</a:t>
            </a:r>
          </a:p>
          <a:p>
            <a:pPr marL="557297" lvl="1" indent="-278649" algn="just">
              <a:lnSpc>
                <a:spcPts val="3613"/>
              </a:lnSpc>
              <a:buFont typeface="Arial"/>
              <a:buChar char="•"/>
            </a:pPr>
            <a:r>
              <a:rPr lang="en-US" sz="2581">
                <a:solidFill>
                  <a:srgbClr val="2B2B2B"/>
                </a:solidFill>
                <a:latin typeface="Agrandir"/>
              </a:rPr>
              <a:t>Failover =&gt; các tác vụ có thể tự động chuyển đến node khác.</a:t>
            </a:r>
          </a:p>
          <a:p>
            <a:pPr algn="just">
              <a:lnSpc>
                <a:spcPts val="3613"/>
              </a:lnSpc>
            </a:pPr>
            <a:endParaRPr lang="en-US" sz="2581">
              <a:solidFill>
                <a:srgbClr val="2B2B2B"/>
              </a:solidFill>
              <a:latin typeface="Agrandir"/>
            </a:endParaRPr>
          </a:p>
          <a:p>
            <a:pPr algn="just">
              <a:lnSpc>
                <a:spcPts val="3613"/>
              </a:lnSpc>
              <a:spcBef>
                <a:spcPct val="0"/>
              </a:spcBef>
            </a:pPr>
            <a:endParaRPr lang="en-US" sz="2581">
              <a:solidFill>
                <a:srgbClr val="2B2B2B"/>
              </a:solidFill>
              <a:latin typeface="Agrandir"/>
            </a:endParaRPr>
          </a:p>
        </p:txBody>
      </p:sp>
      <p:sp>
        <p:nvSpPr>
          <p:cNvPr id="27" name="TextBox 27"/>
          <p:cNvSpPr txBox="1"/>
          <p:nvPr/>
        </p:nvSpPr>
        <p:spPr>
          <a:xfrm>
            <a:off x="348561" y="1397966"/>
            <a:ext cx="8256259" cy="136525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Agrandir"/>
              </a:rPr>
              <a:t>Mỗi node nhận được một lượng công việc hợp lý =&gt; tăng khả năng chịu tải =&gt; tránh gián đoạn</a:t>
            </a:r>
          </a:p>
          <a:p>
            <a:pPr marL="539749" lvl="1" indent="-269875" algn="just">
              <a:lnSpc>
                <a:spcPts val="3499"/>
              </a:lnSpc>
              <a:spcBef>
                <a:spcPct val="0"/>
              </a:spcBef>
              <a:buFont typeface="Arial"/>
              <a:buChar char="•"/>
            </a:pPr>
            <a:r>
              <a:rPr lang="en-US" sz="2499">
                <a:solidFill>
                  <a:srgbClr val="000000"/>
                </a:solidFill>
                <a:latin typeface="Agrandir"/>
              </a:rPr>
              <a:t>Chuyển tác vụ sang node còn sống</a:t>
            </a:r>
          </a:p>
        </p:txBody>
      </p:sp>
      <p:sp>
        <p:nvSpPr>
          <p:cNvPr id="28" name="Freeform 28"/>
          <p:cNvSpPr/>
          <p:nvPr/>
        </p:nvSpPr>
        <p:spPr>
          <a:xfrm>
            <a:off x="15585748" y="445436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29" name="Freeform 29"/>
          <p:cNvSpPr/>
          <p:nvPr/>
        </p:nvSpPr>
        <p:spPr>
          <a:xfrm rot="-81549">
            <a:off x="17162327" y="5020046"/>
            <a:ext cx="511337" cy="490883"/>
          </a:xfrm>
          <a:custGeom>
            <a:avLst/>
            <a:gdLst/>
            <a:ahLst/>
            <a:cxnLst/>
            <a:rect l="l" t="t" r="r" b="b"/>
            <a:pathLst>
              <a:path w="511337" h="490883">
                <a:moveTo>
                  <a:pt x="0" y="0"/>
                </a:moveTo>
                <a:lnTo>
                  <a:pt x="511337" y="0"/>
                </a:lnTo>
                <a:lnTo>
                  <a:pt x="511337" y="490884"/>
                </a:lnTo>
                <a:lnTo>
                  <a:pt x="0" y="4908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Freeform 30"/>
          <p:cNvSpPr/>
          <p:nvPr/>
        </p:nvSpPr>
        <p:spPr>
          <a:xfrm rot="2860928" flipH="1" flipV="1">
            <a:off x="13853081" y="2831421"/>
            <a:ext cx="2677918" cy="1153939"/>
          </a:xfrm>
          <a:custGeom>
            <a:avLst/>
            <a:gdLst/>
            <a:ahLst/>
            <a:cxnLst/>
            <a:rect l="l" t="t" r="r" b="b"/>
            <a:pathLst>
              <a:path w="2677918" h="1153939">
                <a:moveTo>
                  <a:pt x="2677918" y="1153939"/>
                </a:moveTo>
                <a:lnTo>
                  <a:pt x="0" y="1153939"/>
                </a:lnTo>
                <a:lnTo>
                  <a:pt x="0" y="0"/>
                </a:lnTo>
                <a:lnTo>
                  <a:pt x="2677918" y="0"/>
                </a:lnTo>
                <a:lnTo>
                  <a:pt x="2677918" y="1153939"/>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1" name="Freeform 31"/>
          <p:cNvSpPr/>
          <p:nvPr/>
        </p:nvSpPr>
        <p:spPr>
          <a:xfrm rot="-9083515" flipH="1" flipV="1">
            <a:off x="13717996" y="5377355"/>
            <a:ext cx="2677918" cy="1153939"/>
          </a:xfrm>
          <a:custGeom>
            <a:avLst/>
            <a:gdLst/>
            <a:ahLst/>
            <a:cxnLst/>
            <a:rect l="l" t="t" r="r" b="b"/>
            <a:pathLst>
              <a:path w="2677918" h="1153939">
                <a:moveTo>
                  <a:pt x="2677918" y="1153939"/>
                </a:moveTo>
                <a:lnTo>
                  <a:pt x="0" y="1153939"/>
                </a:lnTo>
                <a:lnTo>
                  <a:pt x="0" y="0"/>
                </a:lnTo>
                <a:lnTo>
                  <a:pt x="2677918" y="0"/>
                </a:lnTo>
                <a:lnTo>
                  <a:pt x="2677918" y="1153939"/>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2" name="TextBox 32"/>
          <p:cNvSpPr txBox="1"/>
          <p:nvPr/>
        </p:nvSpPr>
        <p:spPr>
          <a:xfrm>
            <a:off x="14416009" y="6659401"/>
            <a:ext cx="1955154" cy="936624"/>
          </a:xfrm>
          <a:prstGeom prst="rect">
            <a:avLst/>
          </a:prstGeom>
        </p:spPr>
        <p:txBody>
          <a:bodyPr lIns="0" tIns="0" rIns="0" bIns="0" rtlCol="0" anchor="t">
            <a:spAutoFit/>
          </a:bodyPr>
          <a:lstStyle/>
          <a:p>
            <a:pPr marL="0" lvl="0" indent="0" algn="ctr">
              <a:lnSpc>
                <a:spcPts val="3500"/>
              </a:lnSpc>
            </a:pPr>
            <a:r>
              <a:rPr lang="en-US" sz="2500">
                <a:solidFill>
                  <a:srgbClr val="2B2B2B"/>
                </a:solidFill>
                <a:latin typeface="Agrandir"/>
              </a:rPr>
              <a:t>Replica record</a:t>
            </a:r>
          </a:p>
        </p:txBody>
      </p:sp>
      <p:sp>
        <p:nvSpPr>
          <p:cNvPr id="33" name="TextBox 33"/>
          <p:cNvSpPr txBox="1"/>
          <p:nvPr/>
        </p:nvSpPr>
        <p:spPr>
          <a:xfrm rot="1528050">
            <a:off x="14654563" y="2274469"/>
            <a:ext cx="2097087" cy="498474"/>
          </a:xfrm>
          <a:prstGeom prst="rect">
            <a:avLst/>
          </a:prstGeom>
        </p:spPr>
        <p:txBody>
          <a:bodyPr lIns="0" tIns="0" rIns="0" bIns="0" rtlCol="0" anchor="t">
            <a:spAutoFit/>
          </a:bodyPr>
          <a:lstStyle/>
          <a:p>
            <a:pPr marL="0" lvl="0" indent="0" algn="ctr">
              <a:lnSpc>
                <a:spcPts val="3500"/>
              </a:lnSpc>
            </a:pPr>
            <a:r>
              <a:rPr lang="en-US" sz="2500">
                <a:solidFill>
                  <a:srgbClr val="2B2B2B"/>
                </a:solidFill>
                <a:latin typeface="Agrandir"/>
              </a:rPr>
              <a:t>Replace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5996383" y="-5535165"/>
            <a:ext cx="17005599" cy="18983681"/>
          </a:xfrm>
          <a:prstGeom prst="rect">
            <a:avLst/>
          </a:prstGeom>
        </p:spPr>
      </p:pic>
      <p:sp>
        <p:nvSpPr>
          <p:cNvPr id="3" name="Freeform 3"/>
          <p:cNvSpPr/>
          <p:nvPr/>
        </p:nvSpPr>
        <p:spPr>
          <a:xfrm>
            <a:off x="12163607" y="241932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4" name="Freeform 4"/>
          <p:cNvSpPr/>
          <p:nvPr/>
        </p:nvSpPr>
        <p:spPr>
          <a:xfrm>
            <a:off x="12163607" y="4337934"/>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5" name="Freeform 5"/>
          <p:cNvSpPr/>
          <p:nvPr/>
        </p:nvSpPr>
        <p:spPr>
          <a:xfrm>
            <a:off x="12163607" y="6320975"/>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a:off x="11560244" y="1377582"/>
            <a:ext cx="5235246" cy="6795979"/>
            <a:chOff x="0" y="0"/>
            <a:chExt cx="1378830" cy="1789887"/>
          </a:xfrm>
        </p:grpSpPr>
        <p:sp>
          <p:nvSpPr>
            <p:cNvPr id="7" name="Freeform 7"/>
            <p:cNvSpPr/>
            <p:nvPr/>
          </p:nvSpPr>
          <p:spPr>
            <a:xfrm>
              <a:off x="0" y="0"/>
              <a:ext cx="1378830" cy="1789887"/>
            </a:xfrm>
            <a:custGeom>
              <a:avLst/>
              <a:gdLst/>
              <a:ahLst/>
              <a:cxnLst/>
              <a:rect l="l" t="t" r="r" b="b"/>
              <a:pathLst>
                <a:path w="1378830" h="1789887">
                  <a:moveTo>
                    <a:pt x="75419" y="0"/>
                  </a:moveTo>
                  <a:lnTo>
                    <a:pt x="1303411" y="0"/>
                  </a:lnTo>
                  <a:cubicBezTo>
                    <a:pt x="1323414" y="0"/>
                    <a:pt x="1342597" y="7946"/>
                    <a:pt x="1356741" y="22090"/>
                  </a:cubicBezTo>
                  <a:cubicBezTo>
                    <a:pt x="1370884" y="36234"/>
                    <a:pt x="1378830" y="55417"/>
                    <a:pt x="1378830" y="75419"/>
                  </a:cubicBezTo>
                  <a:lnTo>
                    <a:pt x="1378830" y="1714468"/>
                  </a:lnTo>
                  <a:cubicBezTo>
                    <a:pt x="1378830" y="1734471"/>
                    <a:pt x="1370884" y="1753654"/>
                    <a:pt x="1356741" y="1767798"/>
                  </a:cubicBezTo>
                  <a:cubicBezTo>
                    <a:pt x="1342597" y="1781942"/>
                    <a:pt x="1323414" y="1789887"/>
                    <a:pt x="1303411" y="1789887"/>
                  </a:cubicBezTo>
                  <a:lnTo>
                    <a:pt x="75419" y="1789887"/>
                  </a:lnTo>
                  <a:cubicBezTo>
                    <a:pt x="55417" y="1789887"/>
                    <a:pt x="36234" y="1781942"/>
                    <a:pt x="22090" y="1767798"/>
                  </a:cubicBezTo>
                  <a:cubicBezTo>
                    <a:pt x="7946" y="1753654"/>
                    <a:pt x="0" y="1734471"/>
                    <a:pt x="0" y="1714468"/>
                  </a:cubicBezTo>
                  <a:lnTo>
                    <a:pt x="0" y="75419"/>
                  </a:lnTo>
                  <a:cubicBezTo>
                    <a:pt x="0" y="55417"/>
                    <a:pt x="7946" y="36234"/>
                    <a:pt x="22090" y="22090"/>
                  </a:cubicBezTo>
                  <a:cubicBezTo>
                    <a:pt x="36234" y="7946"/>
                    <a:pt x="55417" y="0"/>
                    <a:pt x="75419" y="0"/>
                  </a:cubicBezTo>
                  <a:close/>
                </a:path>
              </a:pathLst>
            </a:custGeom>
            <a:solidFill>
              <a:srgbClr val="D9D9D9">
                <a:alpha val="45882"/>
              </a:srgbClr>
            </a:solidFill>
          </p:spPr>
          <p:txBody>
            <a:bodyPr/>
            <a:lstStyle/>
            <a:p>
              <a:endParaRPr lang="en-US"/>
            </a:p>
          </p:txBody>
        </p:sp>
        <p:sp>
          <p:nvSpPr>
            <p:cNvPr id="8" name="TextBox 8"/>
            <p:cNvSpPr txBox="1"/>
            <p:nvPr/>
          </p:nvSpPr>
          <p:spPr>
            <a:xfrm>
              <a:off x="0" y="-104775"/>
              <a:ext cx="1378830" cy="1894662"/>
            </a:xfrm>
            <a:prstGeom prst="rect">
              <a:avLst/>
            </a:prstGeom>
          </p:spPr>
          <p:txBody>
            <a:bodyPr lIns="50800" tIns="50800" rIns="50800" bIns="50800" rtlCol="0" anchor="ctr"/>
            <a:lstStyle/>
            <a:p>
              <a:pPr algn="ctr">
                <a:lnSpc>
                  <a:spcPts val="3080"/>
                </a:lnSpc>
              </a:pPr>
              <a:endParaRPr/>
            </a:p>
          </p:txBody>
        </p:sp>
      </p:grpSp>
      <p:sp>
        <p:nvSpPr>
          <p:cNvPr id="9" name="Freeform 9"/>
          <p:cNvSpPr/>
          <p:nvPr/>
        </p:nvSpPr>
        <p:spPr>
          <a:xfrm>
            <a:off x="3435953" y="4201195"/>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4"/>
            <a:stretch>
              <a:fillRect/>
            </a:stretch>
          </a:blipFill>
        </p:spPr>
        <p:txBody>
          <a:bodyPr/>
          <a:lstStyle/>
          <a:p>
            <a:endParaRPr lang="en-US"/>
          </a:p>
        </p:txBody>
      </p:sp>
      <p:sp>
        <p:nvSpPr>
          <p:cNvPr id="10" name="AutoShape 10"/>
          <p:cNvSpPr/>
          <p:nvPr/>
        </p:nvSpPr>
        <p:spPr>
          <a:xfrm flipV="1">
            <a:off x="4806809" y="3204742"/>
            <a:ext cx="7356798" cy="1681881"/>
          </a:xfrm>
          <a:prstGeom prst="line">
            <a:avLst/>
          </a:prstGeom>
          <a:ln w="38100" cap="flat">
            <a:solidFill>
              <a:srgbClr val="000000"/>
            </a:solidFill>
            <a:prstDash val="sysDot"/>
            <a:headEnd type="none" w="sm" len="sm"/>
            <a:tailEnd type="arrow" w="med" len="sm"/>
          </a:ln>
        </p:spPr>
        <p:txBody>
          <a:bodyPr/>
          <a:lstStyle/>
          <a:p>
            <a:endParaRPr lang="en-US"/>
          </a:p>
        </p:txBody>
      </p:sp>
      <p:sp>
        <p:nvSpPr>
          <p:cNvPr id="11" name="AutoShape 11"/>
          <p:cNvSpPr/>
          <p:nvPr/>
        </p:nvSpPr>
        <p:spPr>
          <a:xfrm>
            <a:off x="4806809" y="4886623"/>
            <a:ext cx="7356798" cy="236726"/>
          </a:xfrm>
          <a:prstGeom prst="line">
            <a:avLst/>
          </a:prstGeom>
          <a:ln w="38100" cap="flat">
            <a:solidFill>
              <a:srgbClr val="000000"/>
            </a:solidFill>
            <a:prstDash val="sysDot"/>
            <a:headEnd type="none" w="sm" len="sm"/>
            <a:tailEnd type="arrow" w="med" len="sm"/>
          </a:ln>
        </p:spPr>
        <p:txBody>
          <a:bodyPr/>
          <a:lstStyle/>
          <a:p>
            <a:endParaRPr lang="en-US"/>
          </a:p>
        </p:txBody>
      </p:sp>
      <p:sp>
        <p:nvSpPr>
          <p:cNvPr id="12" name="AutoShape 12"/>
          <p:cNvSpPr/>
          <p:nvPr/>
        </p:nvSpPr>
        <p:spPr>
          <a:xfrm>
            <a:off x="4806809" y="4886623"/>
            <a:ext cx="7356798" cy="2219767"/>
          </a:xfrm>
          <a:prstGeom prst="line">
            <a:avLst/>
          </a:prstGeom>
          <a:ln w="38100" cap="flat">
            <a:solidFill>
              <a:srgbClr val="000000"/>
            </a:solidFill>
            <a:prstDash val="sysDot"/>
            <a:headEnd type="none" w="sm" len="sm"/>
            <a:tailEnd type="arrow" w="med" len="sm"/>
          </a:ln>
        </p:spPr>
        <p:txBody>
          <a:bodyPr/>
          <a:lstStyle/>
          <a:p>
            <a:endParaRPr lang="en-US"/>
          </a:p>
        </p:txBody>
      </p:sp>
      <p:sp>
        <p:nvSpPr>
          <p:cNvPr id="13" name="Freeform 13"/>
          <p:cNvSpPr/>
          <p:nvPr/>
        </p:nvSpPr>
        <p:spPr>
          <a:xfrm>
            <a:off x="14617603" y="3204742"/>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3"/>
            <a:stretch>
              <a:fillRect/>
            </a:stretch>
          </a:blipFill>
        </p:spPr>
        <p:txBody>
          <a:bodyPr/>
          <a:lstStyle/>
          <a:p>
            <a:endParaRPr lang="en-US"/>
          </a:p>
        </p:txBody>
      </p:sp>
      <p:sp>
        <p:nvSpPr>
          <p:cNvPr id="14" name="Freeform 14"/>
          <p:cNvSpPr/>
          <p:nvPr/>
        </p:nvSpPr>
        <p:spPr>
          <a:xfrm>
            <a:off x="14617603" y="5647624"/>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3"/>
            <a:stretch>
              <a:fillRect/>
            </a:stretch>
          </a:blipFill>
        </p:spPr>
        <p:txBody>
          <a:bodyPr/>
          <a:lstStyle/>
          <a:p>
            <a:endParaRPr lang="en-US"/>
          </a:p>
        </p:txBody>
      </p:sp>
      <p:sp>
        <p:nvSpPr>
          <p:cNvPr id="15" name="AutoShape 15"/>
          <p:cNvSpPr/>
          <p:nvPr/>
        </p:nvSpPr>
        <p:spPr>
          <a:xfrm flipV="1">
            <a:off x="4806809" y="3990157"/>
            <a:ext cx="9810793" cy="89646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6" name="AutoShape 16"/>
          <p:cNvSpPr/>
          <p:nvPr/>
        </p:nvSpPr>
        <p:spPr>
          <a:xfrm>
            <a:off x="4806809" y="4886623"/>
            <a:ext cx="9810793" cy="1546416"/>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7" name="Freeform 17"/>
          <p:cNvSpPr/>
          <p:nvPr/>
        </p:nvSpPr>
        <p:spPr>
          <a:xfrm rot="-81549">
            <a:off x="16056290" y="3714123"/>
            <a:ext cx="511337" cy="490883"/>
          </a:xfrm>
          <a:custGeom>
            <a:avLst/>
            <a:gdLst/>
            <a:ahLst/>
            <a:cxnLst/>
            <a:rect l="l" t="t" r="r" b="b"/>
            <a:pathLst>
              <a:path w="511337" h="490883">
                <a:moveTo>
                  <a:pt x="0" y="0"/>
                </a:moveTo>
                <a:lnTo>
                  <a:pt x="511337" y="0"/>
                </a:lnTo>
                <a:lnTo>
                  <a:pt x="511337" y="490884"/>
                </a:lnTo>
                <a:lnTo>
                  <a:pt x="0" y="490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TextBox 18"/>
          <p:cNvSpPr txBox="1"/>
          <p:nvPr/>
        </p:nvSpPr>
        <p:spPr>
          <a:xfrm>
            <a:off x="-775978" y="163797"/>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3.2 Scalability</a:t>
            </a:r>
          </a:p>
        </p:txBody>
      </p:sp>
      <p:sp>
        <p:nvSpPr>
          <p:cNvPr id="19" name="TextBox 19"/>
          <p:cNvSpPr txBox="1"/>
          <p:nvPr/>
        </p:nvSpPr>
        <p:spPr>
          <a:xfrm>
            <a:off x="10868652" y="8383110"/>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20" name="TextBox 20"/>
          <p:cNvSpPr txBox="1"/>
          <p:nvPr/>
        </p:nvSpPr>
        <p:spPr>
          <a:xfrm>
            <a:off x="2506416" y="5759929"/>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1" name="TextBox 21"/>
          <p:cNvSpPr txBox="1"/>
          <p:nvPr/>
        </p:nvSpPr>
        <p:spPr>
          <a:xfrm>
            <a:off x="12163607" y="526535"/>
            <a:ext cx="3620272" cy="689121"/>
          </a:xfrm>
          <a:prstGeom prst="rect">
            <a:avLst/>
          </a:prstGeom>
        </p:spPr>
        <p:txBody>
          <a:bodyPr lIns="0" tIns="0" rIns="0" bIns="0" rtlCol="0" anchor="t">
            <a:spAutoFit/>
          </a:bodyPr>
          <a:lstStyle/>
          <a:p>
            <a:pPr marL="0" lvl="0" indent="0" algn="ctr">
              <a:lnSpc>
                <a:spcPts val="4872"/>
              </a:lnSpc>
            </a:pPr>
            <a:r>
              <a:rPr lang="en-US" sz="3480">
                <a:solidFill>
                  <a:srgbClr val="2B2B2B"/>
                </a:solidFill>
                <a:latin typeface="Agrandir"/>
              </a:rPr>
              <a:t>Replication</a:t>
            </a:r>
          </a:p>
        </p:txBody>
      </p:sp>
      <p:sp>
        <p:nvSpPr>
          <p:cNvPr id="22" name="Freeform 22"/>
          <p:cNvSpPr/>
          <p:nvPr/>
        </p:nvSpPr>
        <p:spPr>
          <a:xfrm>
            <a:off x="16085802" y="6221824"/>
            <a:ext cx="487575" cy="468072"/>
          </a:xfrm>
          <a:custGeom>
            <a:avLst/>
            <a:gdLst/>
            <a:ahLst/>
            <a:cxnLst/>
            <a:rect l="l" t="t" r="r" b="b"/>
            <a:pathLst>
              <a:path w="487575" h="468072">
                <a:moveTo>
                  <a:pt x="0" y="0"/>
                </a:moveTo>
                <a:lnTo>
                  <a:pt x="487575" y="0"/>
                </a:lnTo>
                <a:lnTo>
                  <a:pt x="487575" y="468072"/>
                </a:lnTo>
                <a:lnTo>
                  <a:pt x="0" y="468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TextBox 23"/>
          <p:cNvSpPr txBox="1"/>
          <p:nvPr/>
        </p:nvSpPr>
        <p:spPr>
          <a:xfrm>
            <a:off x="0" y="1487772"/>
            <a:ext cx="9299595" cy="28014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4AAD"/>
                </a:solidFill>
                <a:latin typeface="Agrandir"/>
              </a:rPr>
              <a:t>Khả năng mở rộng theo chiều ngang (thêm các node mới) =&gt; để tăng dung lượng và khả năng xử lý.</a:t>
            </a:r>
          </a:p>
          <a:p>
            <a:pPr marL="557297" lvl="1" indent="-278649" algn="just">
              <a:lnSpc>
                <a:spcPts val="3613"/>
              </a:lnSpc>
              <a:buFont typeface="Arial"/>
              <a:buChar char="•"/>
            </a:pPr>
            <a:r>
              <a:rPr lang="en-US" sz="2581">
                <a:solidFill>
                  <a:srgbClr val="004AAD"/>
                </a:solidFill>
                <a:latin typeface="Agrandir"/>
              </a:rPr>
              <a:t>Khi thêm node, hệ thống có khả năng tự động điều chỉnh việc phân chia dữ liệu để tận dụng tối đa tài nguyên mới.</a:t>
            </a:r>
          </a:p>
          <a:p>
            <a:pPr algn="just">
              <a:lnSpc>
                <a:spcPts val="3613"/>
              </a:lnSpc>
            </a:pPr>
            <a:endParaRPr lang="en-US" sz="2581">
              <a:solidFill>
                <a:srgbClr val="004AAD"/>
              </a:solidFill>
              <a:latin typeface="Agrandir"/>
            </a:endParaRPr>
          </a:p>
          <a:p>
            <a:pPr algn="just">
              <a:lnSpc>
                <a:spcPts val="3613"/>
              </a:lnSpc>
              <a:spcBef>
                <a:spcPct val="0"/>
              </a:spcBef>
            </a:pPr>
            <a:endParaRPr lang="en-US" sz="2581">
              <a:solidFill>
                <a:srgbClr val="004AAD"/>
              </a:solidFill>
              <a:latin typeface="Agrandir"/>
            </a:endParaRPr>
          </a:p>
        </p:txBody>
      </p:sp>
      <p:sp>
        <p:nvSpPr>
          <p:cNvPr id="24" name="Freeform 24"/>
          <p:cNvSpPr/>
          <p:nvPr/>
        </p:nvSpPr>
        <p:spPr>
          <a:xfrm rot="2138709" flipH="1" flipV="1">
            <a:off x="13786892" y="2356770"/>
            <a:ext cx="1955445" cy="842619"/>
          </a:xfrm>
          <a:custGeom>
            <a:avLst/>
            <a:gdLst/>
            <a:ahLst/>
            <a:cxnLst/>
            <a:rect l="l" t="t" r="r" b="b"/>
            <a:pathLst>
              <a:path w="1955445" h="842619">
                <a:moveTo>
                  <a:pt x="1955445" y="842619"/>
                </a:moveTo>
                <a:lnTo>
                  <a:pt x="0" y="842619"/>
                </a:lnTo>
                <a:lnTo>
                  <a:pt x="0" y="0"/>
                </a:lnTo>
                <a:lnTo>
                  <a:pt x="1955445" y="0"/>
                </a:lnTo>
                <a:lnTo>
                  <a:pt x="1955445" y="84261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rot="-2282253" flipH="1">
            <a:off x="13776493" y="7345807"/>
            <a:ext cx="1955445" cy="842619"/>
          </a:xfrm>
          <a:custGeom>
            <a:avLst/>
            <a:gdLst/>
            <a:ahLst/>
            <a:cxnLst/>
            <a:rect l="l" t="t" r="r" b="b"/>
            <a:pathLst>
              <a:path w="1955445" h="842619">
                <a:moveTo>
                  <a:pt x="1955445" y="0"/>
                </a:moveTo>
                <a:lnTo>
                  <a:pt x="0" y="0"/>
                </a:lnTo>
                <a:lnTo>
                  <a:pt x="0" y="842619"/>
                </a:lnTo>
                <a:lnTo>
                  <a:pt x="1955445" y="842619"/>
                </a:lnTo>
                <a:lnTo>
                  <a:pt x="195544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rot="-349643">
            <a:off x="8507048" y="3890281"/>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Set up &amp; start</a:t>
            </a:r>
          </a:p>
        </p:txBody>
      </p:sp>
      <p:sp>
        <p:nvSpPr>
          <p:cNvPr id="27" name="TextBox 27"/>
          <p:cNvSpPr txBox="1"/>
          <p:nvPr/>
        </p:nvSpPr>
        <p:spPr>
          <a:xfrm rot="556755">
            <a:off x="8698805" y="5174614"/>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Set up &amp; start</a:t>
            </a:r>
          </a:p>
        </p:txBody>
      </p:sp>
      <p:sp>
        <p:nvSpPr>
          <p:cNvPr id="28" name="TextBox 28"/>
          <p:cNvSpPr txBox="1"/>
          <p:nvPr/>
        </p:nvSpPr>
        <p:spPr>
          <a:xfrm>
            <a:off x="12555162" y="1687350"/>
            <a:ext cx="412488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Connect, synchronized</a:t>
            </a:r>
          </a:p>
        </p:txBody>
      </p:sp>
      <p:sp>
        <p:nvSpPr>
          <p:cNvPr id="29" name="TextBox 29"/>
          <p:cNvSpPr txBox="1"/>
          <p:nvPr/>
        </p:nvSpPr>
        <p:spPr>
          <a:xfrm>
            <a:off x="1622735" y="6576165"/>
            <a:ext cx="5408434" cy="936624"/>
          </a:xfrm>
          <a:prstGeom prst="rect">
            <a:avLst/>
          </a:prstGeom>
        </p:spPr>
        <p:txBody>
          <a:bodyPr lIns="0" tIns="0" rIns="0" bIns="0" rtlCol="0" anchor="t">
            <a:spAutoFit/>
          </a:bodyPr>
          <a:lstStyle/>
          <a:p>
            <a:pPr algn="ctr">
              <a:lnSpc>
                <a:spcPts val="3500"/>
              </a:lnSpc>
            </a:pPr>
            <a:r>
              <a:rPr lang="en-US" sz="2500">
                <a:solidFill>
                  <a:srgbClr val="2B2B2B"/>
                </a:solidFill>
                <a:latin typeface="Agrandir"/>
              </a:rPr>
              <a:t>Update metadata</a:t>
            </a:r>
          </a:p>
          <a:p>
            <a:pPr algn="ctr">
              <a:lnSpc>
                <a:spcPts val="3500"/>
              </a:lnSpc>
            </a:pPr>
            <a:r>
              <a:rPr lang="en-US" sz="2500">
                <a:solidFill>
                  <a:srgbClr val="2B2B2B"/>
                </a:solidFill>
                <a:latin typeface="Agrandir"/>
              </a:rPr>
              <a:t>Announce state for administrator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528737" y="-535205"/>
            <a:ext cx="11467938" cy="2012681"/>
          </a:xfrm>
          <a:prstGeom prst="rect">
            <a:avLst/>
          </a:prstGeom>
        </p:spPr>
      </p:pic>
      <p:sp>
        <p:nvSpPr>
          <p:cNvPr id="3" name="TextBox 3"/>
          <p:cNvSpPr txBox="1"/>
          <p:nvPr/>
        </p:nvSpPr>
        <p:spPr>
          <a:xfrm>
            <a:off x="275162" y="247111"/>
            <a:ext cx="4534787"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3.3 Security</a:t>
            </a:r>
          </a:p>
        </p:txBody>
      </p:sp>
      <p:pic>
        <p:nvPicPr>
          <p:cNvPr id="4" name="Picture 4"/>
          <p:cNvPicPr>
            <a:picLocks noChangeAspect="1"/>
          </p:cNvPicPr>
          <p:nvPr/>
        </p:nvPicPr>
        <p:blipFill>
          <a:blip r:embed="rId3">
            <a:alphaModFix amt="25000"/>
          </a:blip>
          <a:srcRect/>
          <a:stretch>
            <a:fillRect/>
          </a:stretch>
        </p:blipFill>
        <p:spPr>
          <a:xfrm flipH="1">
            <a:off x="-1665041" y="8765903"/>
            <a:ext cx="10522933" cy="2420275"/>
          </a:xfrm>
          <a:prstGeom prst="rect">
            <a:avLst/>
          </a:prstGeom>
        </p:spPr>
      </p:pic>
      <p:sp>
        <p:nvSpPr>
          <p:cNvPr id="5" name="Freeform 5"/>
          <p:cNvSpPr/>
          <p:nvPr/>
        </p:nvSpPr>
        <p:spPr>
          <a:xfrm>
            <a:off x="3093605" y="3669922"/>
            <a:ext cx="1486049" cy="1486049"/>
          </a:xfrm>
          <a:custGeom>
            <a:avLst/>
            <a:gdLst/>
            <a:ahLst/>
            <a:cxnLst/>
            <a:rect l="l" t="t" r="r" b="b"/>
            <a:pathLst>
              <a:path w="1486049" h="1486049">
                <a:moveTo>
                  <a:pt x="0" y="0"/>
                </a:moveTo>
                <a:lnTo>
                  <a:pt x="1486049" y="0"/>
                </a:lnTo>
                <a:lnTo>
                  <a:pt x="1486049" y="1486048"/>
                </a:lnTo>
                <a:lnTo>
                  <a:pt x="0" y="1486048"/>
                </a:lnTo>
                <a:lnTo>
                  <a:pt x="0" y="0"/>
                </a:lnTo>
                <a:close/>
              </a:path>
            </a:pathLst>
          </a:custGeom>
          <a:blipFill>
            <a:blip r:embed="rId4"/>
            <a:stretch>
              <a:fillRect/>
            </a:stretch>
          </a:blipFill>
        </p:spPr>
        <p:txBody>
          <a:bodyPr/>
          <a:lstStyle/>
          <a:p>
            <a:endParaRPr lang="en-US"/>
          </a:p>
        </p:txBody>
      </p:sp>
      <p:sp>
        <p:nvSpPr>
          <p:cNvPr id="6" name="Freeform 6"/>
          <p:cNvSpPr/>
          <p:nvPr/>
        </p:nvSpPr>
        <p:spPr>
          <a:xfrm>
            <a:off x="400857" y="6765037"/>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5"/>
            <a:stretch>
              <a:fillRect/>
            </a:stretch>
          </a:blipFill>
        </p:spPr>
        <p:txBody>
          <a:bodyPr/>
          <a:lstStyle/>
          <a:p>
            <a:endParaRPr lang="en-US"/>
          </a:p>
        </p:txBody>
      </p:sp>
      <p:sp>
        <p:nvSpPr>
          <p:cNvPr id="7" name="Freeform 7"/>
          <p:cNvSpPr/>
          <p:nvPr/>
        </p:nvSpPr>
        <p:spPr>
          <a:xfrm rot="-5400000">
            <a:off x="7863558" y="3747768"/>
            <a:ext cx="1330356" cy="1330356"/>
          </a:xfrm>
          <a:custGeom>
            <a:avLst/>
            <a:gdLst/>
            <a:ahLst/>
            <a:cxnLst/>
            <a:rect l="l" t="t" r="r" b="b"/>
            <a:pathLst>
              <a:path w="1330356" h="1330356">
                <a:moveTo>
                  <a:pt x="0" y="0"/>
                </a:moveTo>
                <a:lnTo>
                  <a:pt x="1330357" y="0"/>
                </a:lnTo>
                <a:lnTo>
                  <a:pt x="1330357" y="1330356"/>
                </a:lnTo>
                <a:lnTo>
                  <a:pt x="0" y="1330356"/>
                </a:lnTo>
                <a:lnTo>
                  <a:pt x="0" y="0"/>
                </a:lnTo>
                <a:close/>
              </a:path>
            </a:pathLst>
          </a:custGeom>
          <a:blipFill>
            <a:blip r:embed="rId6"/>
            <a:stretch>
              <a:fillRect/>
            </a:stretch>
          </a:blipFill>
        </p:spPr>
        <p:txBody>
          <a:bodyPr/>
          <a:lstStyle/>
          <a:p>
            <a:endParaRPr lang="en-US"/>
          </a:p>
        </p:txBody>
      </p:sp>
      <p:sp>
        <p:nvSpPr>
          <p:cNvPr id="8" name="Freeform 8"/>
          <p:cNvSpPr/>
          <p:nvPr/>
        </p:nvSpPr>
        <p:spPr>
          <a:xfrm>
            <a:off x="14249628" y="1858476"/>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7"/>
            <a:stretch>
              <a:fillRect/>
            </a:stretch>
          </a:blipFill>
        </p:spPr>
        <p:txBody>
          <a:bodyPr/>
          <a:lstStyle/>
          <a:p>
            <a:endParaRPr lang="en-US"/>
          </a:p>
        </p:txBody>
      </p:sp>
      <p:sp>
        <p:nvSpPr>
          <p:cNvPr id="9" name="Freeform 9"/>
          <p:cNvSpPr/>
          <p:nvPr/>
        </p:nvSpPr>
        <p:spPr>
          <a:xfrm>
            <a:off x="14260115" y="3747768"/>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249628" y="5460620"/>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7"/>
            <a:stretch>
              <a:fillRect/>
            </a:stretch>
          </a:blipFill>
        </p:spPr>
        <p:txBody>
          <a:bodyPr/>
          <a:lstStyle/>
          <a:p>
            <a:endParaRPr lang="en-US"/>
          </a:p>
        </p:txBody>
      </p:sp>
      <p:grpSp>
        <p:nvGrpSpPr>
          <p:cNvPr id="11" name="Group 11"/>
          <p:cNvGrpSpPr/>
          <p:nvPr/>
        </p:nvGrpSpPr>
        <p:grpSpPr>
          <a:xfrm>
            <a:off x="13652764" y="957262"/>
            <a:ext cx="2785530" cy="6670667"/>
            <a:chOff x="0" y="0"/>
            <a:chExt cx="733637" cy="1756884"/>
          </a:xfrm>
        </p:grpSpPr>
        <p:sp>
          <p:nvSpPr>
            <p:cNvPr id="12" name="Freeform 12"/>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3" name="TextBox 13"/>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4" name="AutoShape 14"/>
          <p:cNvSpPr/>
          <p:nvPr/>
        </p:nvSpPr>
        <p:spPr>
          <a:xfrm flipV="1">
            <a:off x="2126642" y="5155970"/>
            <a:ext cx="1709988" cy="2971372"/>
          </a:xfrm>
          <a:prstGeom prst="line">
            <a:avLst/>
          </a:prstGeom>
          <a:ln w="38100" cap="flat">
            <a:solidFill>
              <a:srgbClr val="000000"/>
            </a:solidFill>
            <a:prstDash val="solid"/>
            <a:headEnd type="none" w="sm" len="sm"/>
            <a:tailEnd type="arrow" w="med" len="sm"/>
          </a:ln>
        </p:spPr>
        <p:txBody>
          <a:bodyPr/>
          <a:lstStyle/>
          <a:p>
            <a:endParaRPr lang="en-US"/>
          </a:p>
        </p:txBody>
      </p:sp>
      <p:sp>
        <p:nvSpPr>
          <p:cNvPr id="15" name="AutoShape 15"/>
          <p:cNvSpPr/>
          <p:nvPr/>
        </p:nvSpPr>
        <p:spPr>
          <a:xfrm>
            <a:off x="4579654" y="4412946"/>
            <a:ext cx="328390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6" name="TextBox 16"/>
          <p:cNvSpPr txBox="1"/>
          <p:nvPr/>
        </p:nvSpPr>
        <p:spPr>
          <a:xfrm>
            <a:off x="6666611" y="2594690"/>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17" name="AutoShape 17"/>
          <p:cNvSpPr/>
          <p:nvPr/>
        </p:nvSpPr>
        <p:spPr>
          <a:xfrm flipH="1">
            <a:off x="1709576" y="4981198"/>
            <a:ext cx="1512859" cy="2109479"/>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H="1">
            <a:off x="4999172" y="4667168"/>
            <a:ext cx="279079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V="1">
            <a:off x="8528737" y="2643891"/>
            <a:ext cx="5720892"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20" name="AutoShape 20"/>
          <p:cNvSpPr/>
          <p:nvPr/>
        </p:nvSpPr>
        <p:spPr>
          <a:xfrm>
            <a:off x="9193915" y="4412946"/>
            <a:ext cx="5066200" cy="120236"/>
          </a:xfrm>
          <a:prstGeom prst="line">
            <a:avLst/>
          </a:prstGeom>
          <a:ln w="38100" cap="flat">
            <a:solidFill>
              <a:srgbClr val="000000"/>
            </a:solidFill>
            <a:prstDash val="solid"/>
            <a:headEnd type="arrow" w="med" len="sm"/>
            <a:tailEnd type="arrow" w="med" len="sm"/>
          </a:ln>
        </p:spPr>
        <p:txBody>
          <a:bodyPr/>
          <a:lstStyle/>
          <a:p>
            <a:endParaRPr lang="en-US"/>
          </a:p>
        </p:txBody>
      </p:sp>
      <p:sp>
        <p:nvSpPr>
          <p:cNvPr id="21" name="AutoShape 21"/>
          <p:cNvSpPr/>
          <p:nvPr/>
        </p:nvSpPr>
        <p:spPr>
          <a:xfrm>
            <a:off x="8528737" y="5078124"/>
            <a:ext cx="5720892" cy="1167910"/>
          </a:xfrm>
          <a:prstGeom prst="line">
            <a:avLst/>
          </a:prstGeom>
          <a:ln w="38100" cap="flat">
            <a:solidFill>
              <a:srgbClr val="000000"/>
            </a:solidFill>
            <a:prstDash val="solid"/>
            <a:headEnd type="arrow" w="med" len="sm"/>
            <a:tailEnd type="arrow" w="med" len="sm"/>
          </a:ln>
        </p:spPr>
        <p:txBody>
          <a:bodyPr/>
          <a:lstStyle/>
          <a:p>
            <a:endParaRPr lang="en-US"/>
          </a:p>
        </p:txBody>
      </p:sp>
      <p:sp>
        <p:nvSpPr>
          <p:cNvPr id="22" name="Freeform 22"/>
          <p:cNvSpPr/>
          <p:nvPr/>
        </p:nvSpPr>
        <p:spPr>
          <a:xfrm>
            <a:off x="7087013" y="7190152"/>
            <a:ext cx="1370856" cy="1370856"/>
          </a:xfrm>
          <a:custGeom>
            <a:avLst/>
            <a:gdLst/>
            <a:ahLst/>
            <a:cxnLst/>
            <a:rect l="l" t="t" r="r" b="b"/>
            <a:pathLst>
              <a:path w="1370856" h="1370856">
                <a:moveTo>
                  <a:pt x="0" y="0"/>
                </a:moveTo>
                <a:lnTo>
                  <a:pt x="1370857" y="0"/>
                </a:lnTo>
                <a:lnTo>
                  <a:pt x="1370857" y="1370856"/>
                </a:lnTo>
                <a:lnTo>
                  <a:pt x="0" y="1370856"/>
                </a:lnTo>
                <a:lnTo>
                  <a:pt x="0" y="0"/>
                </a:lnTo>
                <a:close/>
              </a:path>
            </a:pathLst>
          </a:custGeom>
          <a:blipFill>
            <a:blip r:embed="rId8"/>
            <a:stretch>
              <a:fillRect/>
            </a:stretch>
          </a:blipFill>
        </p:spPr>
        <p:txBody>
          <a:bodyPr/>
          <a:lstStyle/>
          <a:p>
            <a:endParaRPr lang="en-US"/>
          </a:p>
        </p:txBody>
      </p:sp>
      <p:sp>
        <p:nvSpPr>
          <p:cNvPr id="23" name="TextBox 23"/>
          <p:cNvSpPr txBox="1"/>
          <p:nvPr/>
        </p:nvSpPr>
        <p:spPr>
          <a:xfrm>
            <a:off x="6043023" y="8514848"/>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4" name="AutoShape 24"/>
          <p:cNvSpPr/>
          <p:nvPr/>
        </p:nvSpPr>
        <p:spPr>
          <a:xfrm flipV="1">
            <a:off x="7772441" y="3429305"/>
            <a:ext cx="7262601" cy="3760847"/>
          </a:xfrm>
          <a:prstGeom prst="line">
            <a:avLst/>
          </a:prstGeom>
          <a:ln w="38100" cap="flat">
            <a:solidFill>
              <a:srgbClr val="000000"/>
            </a:solidFill>
            <a:prstDash val="sysDot"/>
            <a:headEnd type="none" w="sm" len="sm"/>
            <a:tailEnd type="arrow" w="med" len="sm"/>
          </a:ln>
        </p:spPr>
        <p:txBody>
          <a:bodyPr/>
          <a:lstStyle/>
          <a:p>
            <a:endParaRPr lang="en-US"/>
          </a:p>
        </p:txBody>
      </p:sp>
      <p:sp>
        <p:nvSpPr>
          <p:cNvPr id="25" name="AutoShape 25"/>
          <p:cNvSpPr/>
          <p:nvPr/>
        </p:nvSpPr>
        <p:spPr>
          <a:xfrm flipV="1">
            <a:off x="7772441" y="5318597"/>
            <a:ext cx="7273087" cy="1871555"/>
          </a:xfrm>
          <a:prstGeom prst="line">
            <a:avLst/>
          </a:prstGeom>
          <a:ln w="38100" cap="flat">
            <a:solidFill>
              <a:srgbClr val="000000"/>
            </a:solidFill>
            <a:prstDash val="sysDot"/>
            <a:headEnd type="none" w="sm" len="sm"/>
            <a:tailEnd type="arrow" w="med" len="sm"/>
          </a:ln>
        </p:spPr>
        <p:txBody>
          <a:bodyPr/>
          <a:lstStyle/>
          <a:p>
            <a:endParaRPr lang="en-US"/>
          </a:p>
        </p:txBody>
      </p:sp>
      <p:sp>
        <p:nvSpPr>
          <p:cNvPr id="26" name="AutoShape 26"/>
          <p:cNvSpPr/>
          <p:nvPr/>
        </p:nvSpPr>
        <p:spPr>
          <a:xfrm flipV="1">
            <a:off x="7772441" y="7031449"/>
            <a:ext cx="7262601" cy="158703"/>
          </a:xfrm>
          <a:prstGeom prst="line">
            <a:avLst/>
          </a:prstGeom>
          <a:ln w="38100" cap="flat">
            <a:solidFill>
              <a:srgbClr val="000000"/>
            </a:solidFill>
            <a:prstDash val="sysDot"/>
            <a:headEnd type="none" w="sm" len="sm"/>
            <a:tailEnd type="arrow" w="med" len="sm"/>
          </a:ln>
        </p:spPr>
        <p:txBody>
          <a:bodyPr/>
          <a:lstStyle/>
          <a:p>
            <a:endParaRPr lang="en-US"/>
          </a:p>
        </p:txBody>
      </p:sp>
      <p:sp>
        <p:nvSpPr>
          <p:cNvPr id="27" name="AutoShape 27"/>
          <p:cNvSpPr/>
          <p:nvPr/>
        </p:nvSpPr>
        <p:spPr>
          <a:xfrm flipV="1">
            <a:off x="7772441" y="5078124"/>
            <a:ext cx="756295" cy="2112028"/>
          </a:xfrm>
          <a:prstGeom prst="line">
            <a:avLst/>
          </a:prstGeom>
          <a:ln w="38100" cap="flat">
            <a:solidFill>
              <a:srgbClr val="000000"/>
            </a:solidFill>
            <a:prstDash val="sysDot"/>
            <a:headEnd type="none" w="sm" len="sm"/>
            <a:tailEnd type="arrow" w="med" len="sm"/>
          </a:ln>
        </p:spPr>
        <p:txBody>
          <a:bodyPr/>
          <a:lstStyle/>
          <a:p>
            <a:endParaRPr lang="en-US"/>
          </a:p>
        </p:txBody>
      </p:sp>
      <p:sp>
        <p:nvSpPr>
          <p:cNvPr id="28" name="TextBox 28"/>
          <p:cNvSpPr txBox="1"/>
          <p:nvPr/>
        </p:nvSpPr>
        <p:spPr>
          <a:xfrm>
            <a:off x="13224994" y="1171036"/>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9" name="TextBox 29"/>
          <p:cNvSpPr txBox="1"/>
          <p:nvPr/>
        </p:nvSpPr>
        <p:spPr>
          <a:xfrm>
            <a:off x="2637354" y="3109718"/>
            <a:ext cx="2172595" cy="515349"/>
          </a:xfrm>
          <a:prstGeom prst="rect">
            <a:avLst/>
          </a:prstGeom>
        </p:spPr>
        <p:txBody>
          <a:bodyPr lIns="0" tIns="0" rIns="0" bIns="0" rtlCol="0" anchor="t">
            <a:spAutoFit/>
          </a:bodyPr>
          <a:lstStyle/>
          <a:p>
            <a:pPr marL="557297" lvl="1" indent="-278649" algn="just">
              <a:lnSpc>
                <a:spcPts val="3613"/>
              </a:lnSpc>
              <a:spcBef>
                <a:spcPct val="0"/>
              </a:spcBef>
              <a:buFont typeface="Arial"/>
              <a:buChar char="•"/>
            </a:pPr>
            <a:r>
              <a:rPr lang="en-US" sz="2581">
                <a:solidFill>
                  <a:srgbClr val="D25543"/>
                </a:solidFill>
                <a:latin typeface="Agrandir Bold"/>
              </a:rPr>
              <a:t>Firewall</a:t>
            </a:r>
          </a:p>
        </p:txBody>
      </p:sp>
      <p:sp>
        <p:nvSpPr>
          <p:cNvPr id="30" name="TextBox 30"/>
          <p:cNvSpPr txBox="1"/>
          <p:nvPr/>
        </p:nvSpPr>
        <p:spPr>
          <a:xfrm>
            <a:off x="-212749" y="8550167"/>
            <a:ext cx="6233300" cy="972437"/>
          </a:xfrm>
          <a:prstGeom prst="rect">
            <a:avLst/>
          </a:prstGeom>
        </p:spPr>
        <p:txBody>
          <a:bodyPr lIns="0" tIns="0" rIns="0" bIns="0" rtlCol="0" anchor="t">
            <a:spAutoFit/>
          </a:bodyPr>
          <a:lstStyle/>
          <a:p>
            <a:pPr marL="557297" lvl="1" indent="-278649">
              <a:lnSpc>
                <a:spcPts val="3613"/>
              </a:lnSpc>
              <a:buFont typeface="Arial"/>
              <a:buChar char="•"/>
            </a:pPr>
            <a:r>
              <a:rPr lang="en-US" sz="2581">
                <a:solidFill>
                  <a:srgbClr val="D25543"/>
                </a:solidFill>
                <a:latin typeface="Agrandir Bold"/>
              </a:rPr>
              <a:t>Authentication and Authorization</a:t>
            </a:r>
          </a:p>
          <a:p>
            <a:pPr marL="557297" lvl="1" indent="-278649">
              <a:lnSpc>
                <a:spcPts val="3613"/>
              </a:lnSpc>
              <a:spcBef>
                <a:spcPct val="0"/>
              </a:spcBef>
              <a:buFont typeface="Arial"/>
              <a:buChar char="•"/>
            </a:pPr>
            <a:r>
              <a:rPr lang="en-US" sz="2581">
                <a:solidFill>
                  <a:srgbClr val="D25543"/>
                </a:solidFill>
                <a:latin typeface="Agrandir Bold"/>
              </a:rPr>
              <a:t>Auditing and Logging</a:t>
            </a:r>
          </a:p>
        </p:txBody>
      </p:sp>
      <p:sp>
        <p:nvSpPr>
          <p:cNvPr id="31" name="TextBox 31"/>
          <p:cNvSpPr txBox="1"/>
          <p:nvPr/>
        </p:nvSpPr>
        <p:spPr>
          <a:xfrm rot="-626256">
            <a:off x="10688014" y="2457245"/>
            <a:ext cx="2193122"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 </a:t>
            </a:r>
          </a:p>
        </p:txBody>
      </p:sp>
      <p:sp>
        <p:nvSpPr>
          <p:cNvPr id="32" name="TextBox 32"/>
          <p:cNvSpPr txBox="1"/>
          <p:nvPr/>
        </p:nvSpPr>
        <p:spPr>
          <a:xfrm>
            <a:off x="5091737" y="3777247"/>
            <a:ext cx="2163415"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a:t>
            </a:r>
          </a:p>
        </p:txBody>
      </p:sp>
      <p:sp>
        <p:nvSpPr>
          <p:cNvPr id="33" name="TextBox 33"/>
          <p:cNvSpPr txBox="1"/>
          <p:nvPr/>
        </p:nvSpPr>
        <p:spPr>
          <a:xfrm>
            <a:off x="12399653" y="7784333"/>
            <a:ext cx="5708470" cy="1429526"/>
          </a:xfrm>
          <a:prstGeom prst="rect">
            <a:avLst/>
          </a:prstGeom>
        </p:spPr>
        <p:txBody>
          <a:bodyPr lIns="0" tIns="0" rIns="0" bIns="0" rtlCol="0" anchor="t">
            <a:spAutoFit/>
          </a:bodyPr>
          <a:lstStyle/>
          <a:p>
            <a:pPr marL="557297" lvl="1" indent="-278649">
              <a:lnSpc>
                <a:spcPts val="3613"/>
              </a:lnSpc>
              <a:buFont typeface="Arial"/>
              <a:buChar char="•"/>
            </a:pPr>
            <a:r>
              <a:rPr lang="en-US" sz="2581">
                <a:solidFill>
                  <a:srgbClr val="D25543"/>
                </a:solidFill>
                <a:latin typeface="Agrandir Bold"/>
              </a:rPr>
              <a:t>SSL/TLS.</a:t>
            </a:r>
          </a:p>
          <a:p>
            <a:pPr marL="557297" lvl="1" indent="-278649">
              <a:lnSpc>
                <a:spcPts val="3613"/>
              </a:lnSpc>
              <a:buFont typeface="Arial"/>
              <a:buChar char="•"/>
            </a:pPr>
            <a:r>
              <a:rPr lang="en-US" sz="2581">
                <a:solidFill>
                  <a:srgbClr val="D25543"/>
                </a:solidFill>
                <a:latin typeface="Agrandir Bold"/>
              </a:rPr>
              <a:t>Data Encryption.</a:t>
            </a:r>
          </a:p>
          <a:p>
            <a:pPr marL="557297" lvl="1" indent="-278649">
              <a:lnSpc>
                <a:spcPts val="3613"/>
              </a:lnSpc>
              <a:spcBef>
                <a:spcPct val="0"/>
              </a:spcBef>
              <a:buFont typeface="Arial"/>
              <a:buChar char="•"/>
            </a:pPr>
            <a:r>
              <a:rPr lang="en-US" sz="2581">
                <a:solidFill>
                  <a:srgbClr val="D25543"/>
                </a:solidFill>
                <a:latin typeface="Agrandir Bold"/>
              </a:rPr>
              <a:t>Secure Cluster Communication</a:t>
            </a:r>
          </a:p>
        </p:txBody>
      </p:sp>
      <p:sp>
        <p:nvSpPr>
          <p:cNvPr id="34" name="TextBox 34"/>
          <p:cNvSpPr txBox="1"/>
          <p:nvPr/>
        </p:nvSpPr>
        <p:spPr>
          <a:xfrm rot="-3306459">
            <a:off x="1096139" y="5647496"/>
            <a:ext cx="2066499" cy="515349"/>
          </a:xfrm>
          <a:prstGeom prst="rect">
            <a:avLst/>
          </a:prstGeom>
        </p:spPr>
        <p:txBody>
          <a:bodyPr lIns="0" tIns="0" rIns="0" bIns="0" rtlCol="0" anchor="t">
            <a:spAutoFit/>
          </a:bodyPr>
          <a:lstStyle/>
          <a:p>
            <a:pPr marL="557297" lvl="1" indent="-278649">
              <a:lnSpc>
                <a:spcPts val="3613"/>
              </a:lnSpc>
              <a:spcBef>
                <a:spcPct val="0"/>
              </a:spcBef>
              <a:buFont typeface="Arial"/>
              <a:buChar char="•"/>
            </a:pPr>
            <a:r>
              <a:rPr lang="en-US" sz="2581">
                <a:solidFill>
                  <a:srgbClr val="D25543"/>
                </a:solidFill>
                <a:latin typeface="Agrandir Bold"/>
              </a:rPr>
              <a:t>SSL/TLS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3203220">
            <a:off x="12564366" y="167879"/>
            <a:ext cx="11814494" cy="12461864"/>
          </a:xfrm>
          <a:prstGeom prst="rect">
            <a:avLst/>
          </a:prstGeom>
        </p:spPr>
      </p:pic>
      <p:pic>
        <p:nvPicPr>
          <p:cNvPr id="3" name="Picture 3"/>
          <p:cNvPicPr>
            <a:picLocks noChangeAspect="1"/>
          </p:cNvPicPr>
          <p:nvPr/>
        </p:nvPicPr>
        <p:blipFill>
          <a:blip r:embed="rId4">
            <a:alphaModFix amt="25000"/>
          </a:blip>
          <a:srcRect/>
          <a:stretch>
            <a:fillRect/>
          </a:stretch>
        </p:blipFill>
        <p:spPr>
          <a:xfrm rot="-5741405">
            <a:off x="10021637" y="8504485"/>
            <a:ext cx="4865516" cy="6168780"/>
          </a:xfrm>
          <a:prstGeom prst="rect">
            <a:avLst/>
          </a:prstGeom>
        </p:spPr>
      </p:pic>
      <p:sp>
        <p:nvSpPr>
          <p:cNvPr id="4" name="TextBox 4"/>
          <p:cNvSpPr txBox="1"/>
          <p:nvPr/>
        </p:nvSpPr>
        <p:spPr>
          <a:xfrm>
            <a:off x="-165095" y="190102"/>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000000"/>
                </a:solidFill>
                <a:latin typeface="Agrandir"/>
              </a:rPr>
              <a:t>3.4 Performance</a:t>
            </a:r>
          </a:p>
        </p:txBody>
      </p:sp>
      <p:sp>
        <p:nvSpPr>
          <p:cNvPr id="5" name="TextBox 5"/>
          <p:cNvSpPr txBox="1"/>
          <p:nvPr/>
        </p:nvSpPr>
        <p:spPr>
          <a:xfrm>
            <a:off x="303739" y="1824037"/>
            <a:ext cx="10454741" cy="8046352"/>
          </a:xfrm>
          <a:prstGeom prst="rect">
            <a:avLst/>
          </a:prstGeom>
        </p:spPr>
        <p:txBody>
          <a:bodyPr lIns="0" tIns="0" rIns="0" bIns="0" rtlCol="0" anchor="t">
            <a:spAutoFit/>
          </a:bodyPr>
          <a:lstStyle/>
          <a:p>
            <a:pPr marL="606680" lvl="1" indent="-303340">
              <a:lnSpc>
                <a:spcPts val="3934"/>
              </a:lnSpc>
              <a:buFont typeface="Arial"/>
              <a:buChar char="•"/>
            </a:pPr>
            <a:r>
              <a:rPr lang="en-US" sz="2810">
                <a:solidFill>
                  <a:srgbClr val="004AAD"/>
                </a:solidFill>
                <a:latin typeface="Agrandir"/>
              </a:rPr>
              <a:t>Nhiều node, tất cả đều là master =&gt; nâng cao hiệu suất R/W</a:t>
            </a:r>
          </a:p>
          <a:p>
            <a:pPr>
              <a:lnSpc>
                <a:spcPts val="3934"/>
              </a:lnSpc>
            </a:pPr>
            <a:endParaRPr lang="en-US" sz="2810">
              <a:solidFill>
                <a:srgbClr val="004AAD"/>
              </a:solidFill>
              <a:latin typeface="Agrandir"/>
            </a:endParaRPr>
          </a:p>
          <a:p>
            <a:pPr marL="606680" lvl="1" indent="-303340" algn="l">
              <a:lnSpc>
                <a:spcPts val="3934"/>
              </a:lnSpc>
              <a:buFont typeface="Arial"/>
              <a:buChar char="•"/>
            </a:pPr>
            <a:r>
              <a:rPr lang="en-US" sz="2810">
                <a:solidFill>
                  <a:srgbClr val="004AAD"/>
                </a:solidFill>
                <a:latin typeface="Agrandir"/>
              </a:rPr>
              <a:t>Cluster Router</a:t>
            </a:r>
            <a:r>
              <a:rPr lang="en-US" sz="2810" u="none" strike="noStrike">
                <a:solidFill>
                  <a:srgbClr val="004AAD"/>
                </a:solidFill>
                <a:latin typeface="Agrandir"/>
              </a:rPr>
              <a:t> : giúp tận dụng tài nguyên của nhiều máy chủ, tăng khả năng xử lý và giảm thời gian phản hổi đến người dùng.</a:t>
            </a:r>
          </a:p>
          <a:p>
            <a:pPr algn="l">
              <a:lnSpc>
                <a:spcPts val="3934"/>
              </a:lnSpc>
            </a:pPr>
            <a:endParaRPr lang="en-US" sz="2810" u="none" strike="noStrike">
              <a:solidFill>
                <a:srgbClr val="004AAD"/>
              </a:solidFill>
              <a:latin typeface="Agrandir"/>
            </a:endParaRPr>
          </a:p>
          <a:p>
            <a:pPr marL="606680" lvl="1" indent="-303340" algn="l">
              <a:lnSpc>
                <a:spcPts val="3934"/>
              </a:lnSpc>
              <a:buFont typeface="Arial"/>
              <a:buChar char="•"/>
            </a:pPr>
            <a:r>
              <a:rPr lang="en-US" sz="2810" u="none" strike="noStrike">
                <a:solidFill>
                  <a:srgbClr val="004AAD"/>
                </a:solidFill>
                <a:latin typeface="Agrandir"/>
              </a:rPr>
              <a:t>Cluster control node giúp quản lý việc cấu hình cluster; thêm, xóa node, quản lý bản sao, giúp sao lưu và phục hồi dữ liệu. </a:t>
            </a:r>
          </a:p>
          <a:p>
            <a:pPr algn="l">
              <a:lnSpc>
                <a:spcPts val="3934"/>
              </a:lnSpc>
            </a:pPr>
            <a:endParaRPr lang="en-US" sz="2810" u="none" strike="noStrike">
              <a:solidFill>
                <a:srgbClr val="004AAD"/>
              </a:solidFill>
              <a:latin typeface="Agrandir"/>
            </a:endParaRPr>
          </a:p>
          <a:p>
            <a:pPr algn="l">
              <a:lnSpc>
                <a:spcPts val="3934"/>
              </a:lnSpc>
            </a:pPr>
            <a:r>
              <a:rPr lang="en-US" sz="2810" u="none" strike="noStrike">
                <a:solidFill>
                  <a:srgbClr val="004AAD"/>
                </a:solidFill>
                <a:latin typeface="Agrandir"/>
              </a:rPr>
              <a:t>==&gt; Một hệ thống được quản lý tốt và hợp lý giúp tăng đáng kể hiệu suất của hệ thống.</a:t>
            </a:r>
          </a:p>
          <a:p>
            <a:pPr algn="l">
              <a:lnSpc>
                <a:spcPts val="3934"/>
              </a:lnSpc>
            </a:pPr>
            <a:endParaRPr lang="en-US" sz="2810" u="none" strike="noStrike">
              <a:solidFill>
                <a:srgbClr val="004AAD"/>
              </a:solidFill>
              <a:latin typeface="Agrandir"/>
            </a:endParaRPr>
          </a:p>
          <a:p>
            <a:pPr algn="l">
              <a:lnSpc>
                <a:spcPts val="3934"/>
              </a:lnSpc>
            </a:pPr>
            <a:endParaRPr lang="en-US" sz="2810" u="none" strike="noStrike">
              <a:solidFill>
                <a:srgbClr val="004AAD"/>
              </a:solidFill>
              <a:latin typeface="Agrandir"/>
            </a:endParaRPr>
          </a:p>
          <a:p>
            <a:pPr algn="l">
              <a:lnSpc>
                <a:spcPts val="3934"/>
              </a:lnSpc>
            </a:pPr>
            <a:endParaRPr lang="en-US" sz="2810" u="none" strike="noStrike">
              <a:solidFill>
                <a:srgbClr val="004AAD"/>
              </a:solidFill>
              <a:latin typeface="Agrandir"/>
            </a:endParaRPr>
          </a:p>
        </p:txBody>
      </p:sp>
      <p:sp>
        <p:nvSpPr>
          <p:cNvPr id="6" name="Freeform 6"/>
          <p:cNvSpPr/>
          <p:nvPr/>
        </p:nvSpPr>
        <p:spPr>
          <a:xfrm rot="-5400000">
            <a:off x="11584592" y="2634933"/>
            <a:ext cx="1330356" cy="1330356"/>
          </a:xfrm>
          <a:custGeom>
            <a:avLst/>
            <a:gdLst/>
            <a:ahLst/>
            <a:cxnLst/>
            <a:rect l="l" t="t" r="r" b="b"/>
            <a:pathLst>
              <a:path w="1330356" h="1330356">
                <a:moveTo>
                  <a:pt x="0" y="0"/>
                </a:moveTo>
                <a:lnTo>
                  <a:pt x="1330357" y="0"/>
                </a:lnTo>
                <a:lnTo>
                  <a:pt x="1330357" y="1330356"/>
                </a:lnTo>
                <a:lnTo>
                  <a:pt x="0" y="1330356"/>
                </a:lnTo>
                <a:lnTo>
                  <a:pt x="0" y="0"/>
                </a:lnTo>
                <a:close/>
              </a:path>
            </a:pathLst>
          </a:custGeom>
          <a:blipFill>
            <a:blip r:embed="rId5"/>
            <a:stretch>
              <a:fillRect/>
            </a:stretch>
          </a:blipFill>
        </p:spPr>
        <p:txBody>
          <a:bodyPr/>
          <a:lstStyle/>
          <a:p>
            <a:endParaRPr lang="en-US"/>
          </a:p>
        </p:txBody>
      </p:sp>
      <p:sp>
        <p:nvSpPr>
          <p:cNvPr id="7" name="Freeform 7"/>
          <p:cNvSpPr/>
          <p:nvPr/>
        </p:nvSpPr>
        <p:spPr>
          <a:xfrm>
            <a:off x="15053722" y="5000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8" name="Freeform 8"/>
          <p:cNvSpPr/>
          <p:nvPr/>
        </p:nvSpPr>
        <p:spPr>
          <a:xfrm>
            <a:off x="15053722" y="2514697"/>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9" name="Freeform 9"/>
          <p:cNvSpPr/>
          <p:nvPr/>
        </p:nvSpPr>
        <p:spPr>
          <a:xfrm>
            <a:off x="15053722" y="4533201"/>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6"/>
            <a:stretch>
              <a:fillRect/>
            </a:stretch>
          </a:blipFill>
        </p:spPr>
        <p:txBody>
          <a:bodyPr/>
          <a:lstStyle/>
          <a:p>
            <a:endParaRPr lang="en-US"/>
          </a:p>
        </p:txBody>
      </p:sp>
      <p:sp>
        <p:nvSpPr>
          <p:cNvPr id="10" name="Freeform 10"/>
          <p:cNvSpPr/>
          <p:nvPr/>
        </p:nvSpPr>
        <p:spPr>
          <a:xfrm>
            <a:off x="11869938" y="6104029"/>
            <a:ext cx="1370856" cy="1370856"/>
          </a:xfrm>
          <a:custGeom>
            <a:avLst/>
            <a:gdLst/>
            <a:ahLst/>
            <a:cxnLst/>
            <a:rect l="l" t="t" r="r" b="b"/>
            <a:pathLst>
              <a:path w="1370856" h="1370856">
                <a:moveTo>
                  <a:pt x="0" y="0"/>
                </a:moveTo>
                <a:lnTo>
                  <a:pt x="1370856" y="0"/>
                </a:lnTo>
                <a:lnTo>
                  <a:pt x="1370856" y="1370857"/>
                </a:lnTo>
                <a:lnTo>
                  <a:pt x="0" y="1370857"/>
                </a:lnTo>
                <a:lnTo>
                  <a:pt x="0" y="0"/>
                </a:lnTo>
                <a:close/>
              </a:path>
            </a:pathLst>
          </a:custGeom>
          <a:blipFill>
            <a:blip r:embed="rId7"/>
            <a:stretch>
              <a:fillRect/>
            </a:stretch>
          </a:blipFill>
        </p:spPr>
        <p:txBody>
          <a:bodyPr/>
          <a:lstStyle/>
          <a:p>
            <a:endParaRPr lang="en-US"/>
          </a:p>
        </p:txBody>
      </p:sp>
      <p:sp>
        <p:nvSpPr>
          <p:cNvPr id="11" name="AutoShape 11"/>
          <p:cNvSpPr/>
          <p:nvPr/>
        </p:nvSpPr>
        <p:spPr>
          <a:xfrm flipV="1">
            <a:off x="12249770" y="1285477"/>
            <a:ext cx="2803952" cy="1349456"/>
          </a:xfrm>
          <a:prstGeom prst="line">
            <a:avLst/>
          </a:prstGeom>
          <a:ln w="38100" cap="flat">
            <a:solidFill>
              <a:srgbClr val="000000"/>
            </a:solidFill>
            <a:prstDash val="solid"/>
            <a:headEnd type="arrow" w="med" len="sm"/>
            <a:tailEnd type="arrow" w="med" len="sm"/>
          </a:ln>
        </p:spPr>
        <p:txBody>
          <a:bodyPr/>
          <a:lstStyle/>
          <a:p>
            <a:endParaRPr lang="en-US"/>
          </a:p>
        </p:txBody>
      </p:sp>
      <p:sp>
        <p:nvSpPr>
          <p:cNvPr id="12" name="AutoShape 12"/>
          <p:cNvSpPr/>
          <p:nvPr/>
        </p:nvSpPr>
        <p:spPr>
          <a:xfrm>
            <a:off x="12914949" y="3300111"/>
            <a:ext cx="2138774" cy="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a:off x="12249770" y="3965289"/>
            <a:ext cx="2803952" cy="1353326"/>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AutoShape 14"/>
          <p:cNvSpPr/>
          <p:nvPr/>
        </p:nvSpPr>
        <p:spPr>
          <a:xfrm>
            <a:off x="12555366" y="6104029"/>
            <a:ext cx="3283770" cy="0"/>
          </a:xfrm>
          <a:prstGeom prst="line">
            <a:avLst/>
          </a:prstGeom>
          <a:ln w="38100" cap="flat">
            <a:solidFill>
              <a:srgbClr val="000000"/>
            </a:solidFill>
            <a:prstDash val="sysDot"/>
            <a:headEnd type="none" w="sm" len="sm"/>
            <a:tailEnd type="arrow" w="med" len="sm"/>
          </a:ln>
        </p:spPr>
        <p:txBody>
          <a:bodyPr/>
          <a:lstStyle/>
          <a:p>
            <a:endParaRPr lang="en-US"/>
          </a:p>
        </p:txBody>
      </p:sp>
      <p:sp>
        <p:nvSpPr>
          <p:cNvPr id="15" name="AutoShape 15"/>
          <p:cNvSpPr/>
          <p:nvPr/>
        </p:nvSpPr>
        <p:spPr>
          <a:xfrm flipV="1">
            <a:off x="12555366" y="4085526"/>
            <a:ext cx="3283770" cy="2018504"/>
          </a:xfrm>
          <a:prstGeom prst="line">
            <a:avLst/>
          </a:prstGeom>
          <a:ln w="38100" cap="flat">
            <a:solidFill>
              <a:srgbClr val="000000"/>
            </a:solidFill>
            <a:prstDash val="sysDot"/>
            <a:headEnd type="none" w="sm" len="sm"/>
            <a:tailEnd type="arrow" w="med" len="sm"/>
          </a:ln>
        </p:spPr>
        <p:txBody>
          <a:bodyPr/>
          <a:lstStyle/>
          <a:p>
            <a:endParaRPr lang="en-US"/>
          </a:p>
        </p:txBody>
      </p:sp>
      <p:sp>
        <p:nvSpPr>
          <p:cNvPr id="16" name="AutoShape 16"/>
          <p:cNvSpPr/>
          <p:nvPr/>
        </p:nvSpPr>
        <p:spPr>
          <a:xfrm flipV="1">
            <a:off x="12555366" y="2070891"/>
            <a:ext cx="3283770" cy="4033138"/>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flipH="1" flipV="1">
            <a:off x="12249770" y="3965289"/>
            <a:ext cx="305596" cy="2138740"/>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TextBox 18"/>
          <p:cNvSpPr txBox="1"/>
          <p:nvPr/>
        </p:nvSpPr>
        <p:spPr>
          <a:xfrm>
            <a:off x="10939456" y="7417736"/>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19" name="TextBox 19"/>
          <p:cNvSpPr txBox="1"/>
          <p:nvPr/>
        </p:nvSpPr>
        <p:spPr>
          <a:xfrm>
            <a:off x="10284789" y="1395251"/>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20" name="TextBox 20"/>
          <p:cNvSpPr txBox="1"/>
          <p:nvPr/>
        </p:nvSpPr>
        <p:spPr>
          <a:xfrm>
            <a:off x="16058134" y="46745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1" name="TextBox 21"/>
          <p:cNvSpPr txBox="1"/>
          <p:nvPr/>
        </p:nvSpPr>
        <p:spPr>
          <a:xfrm>
            <a:off x="16058134" y="2490556"/>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2" name="TextBox 22"/>
          <p:cNvSpPr txBox="1"/>
          <p:nvPr/>
        </p:nvSpPr>
        <p:spPr>
          <a:xfrm>
            <a:off x="16058134" y="4467860"/>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725486" y="178125"/>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3.5 Operation</a:t>
            </a:r>
          </a:p>
        </p:txBody>
      </p:sp>
      <p:sp>
        <p:nvSpPr>
          <p:cNvPr id="5" name="TextBox 5"/>
          <p:cNvSpPr txBox="1"/>
          <p:nvPr/>
        </p:nvSpPr>
        <p:spPr>
          <a:xfrm>
            <a:off x="1552965" y="1811662"/>
            <a:ext cx="6415747" cy="8873927"/>
          </a:xfrm>
          <a:prstGeom prst="rect">
            <a:avLst/>
          </a:prstGeom>
        </p:spPr>
        <p:txBody>
          <a:bodyPr lIns="0" tIns="0" rIns="0" bIns="0" rtlCol="0" anchor="t">
            <a:spAutoFit/>
          </a:bodyPr>
          <a:lstStyle/>
          <a:p>
            <a:pPr marL="769529" lvl="1" indent="-384765">
              <a:lnSpc>
                <a:spcPts val="4990"/>
              </a:lnSpc>
              <a:buFont typeface="Arial"/>
              <a:buChar char="•"/>
            </a:pPr>
            <a:r>
              <a:rPr lang="en-US" sz="3564">
                <a:solidFill>
                  <a:srgbClr val="004AAD"/>
                </a:solidFill>
                <a:latin typeface="Agrandir"/>
              </a:rPr>
              <a:t>Phân tán</a:t>
            </a:r>
            <a:r>
              <a:rPr lang="en-US" sz="3564">
                <a:solidFill>
                  <a:srgbClr val="004AAD"/>
                </a:solidFill>
                <a:latin typeface="Agrandir Bold"/>
              </a:rPr>
              <a:t> </a:t>
            </a:r>
            <a:r>
              <a:rPr lang="en-US" sz="3564">
                <a:solidFill>
                  <a:srgbClr val="004AAD"/>
                </a:solidFill>
                <a:latin typeface="Agrandir"/>
              </a:rPr>
              <a:t>và đồng bộ dữ liệu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Quản lý ( thêm, xóa, tạo bảng,...)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Truy vấn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Cập nhật dữ liệu </a:t>
            </a:r>
          </a:p>
          <a:p>
            <a:pPr>
              <a:lnSpc>
                <a:spcPts val="4990"/>
              </a:lnSpc>
            </a:pPr>
            <a:endParaRPr lang="en-US" sz="3564">
              <a:solidFill>
                <a:srgbClr val="004AAD"/>
              </a:solidFill>
              <a:latin typeface="Agrandir"/>
            </a:endParaRPr>
          </a:p>
          <a:p>
            <a:pPr marL="769529" lvl="1" indent="-384765">
              <a:lnSpc>
                <a:spcPts val="4990"/>
              </a:lnSpc>
              <a:buFont typeface="Arial"/>
              <a:buChar char="•"/>
            </a:pPr>
            <a:r>
              <a:rPr lang="en-US" sz="3564">
                <a:solidFill>
                  <a:srgbClr val="004AAD"/>
                </a:solidFill>
                <a:latin typeface="Agrandir"/>
              </a:rPr>
              <a:t>Sao lưu và phục hồi </a:t>
            </a:r>
          </a:p>
          <a:p>
            <a:pPr>
              <a:lnSpc>
                <a:spcPts val="4990"/>
              </a:lnSpc>
            </a:pPr>
            <a:endParaRPr lang="en-US" sz="3564">
              <a:solidFill>
                <a:srgbClr val="004AAD"/>
              </a:solidFill>
              <a:latin typeface="Agrandir"/>
            </a:endParaRPr>
          </a:p>
          <a:p>
            <a:pPr>
              <a:lnSpc>
                <a:spcPts val="4990"/>
              </a:lnSpc>
            </a:pPr>
            <a:endParaRPr lang="en-US" sz="3564">
              <a:solidFill>
                <a:srgbClr val="004AAD"/>
              </a:solidFill>
              <a:latin typeface="Agrandir"/>
            </a:endParaRPr>
          </a:p>
          <a:p>
            <a:pPr>
              <a:lnSpc>
                <a:spcPts val="4990"/>
              </a:lnSpc>
              <a:spcBef>
                <a:spcPct val="0"/>
              </a:spcBef>
            </a:pPr>
            <a:r>
              <a:rPr lang="en-US" sz="3564">
                <a:solidFill>
                  <a:srgbClr val="004AAD"/>
                </a:solidFill>
                <a:latin typeface="Agrandir"/>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EF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pic>
        <p:nvPicPr>
          <p:cNvPr id="4" name="Picture 4"/>
          <p:cNvPicPr>
            <a:picLocks noChangeAspect="1"/>
          </p:cNvPicPr>
          <p:nvPr/>
        </p:nvPicPr>
        <p:blipFill>
          <a:blip r:embed="rId4"/>
          <a:srcRect/>
          <a:stretch>
            <a:fillRect/>
          </a:stretch>
        </p:blipFill>
        <p:spPr>
          <a:xfrm>
            <a:off x="3211640" y="1216496"/>
            <a:ext cx="8229600" cy="8229600"/>
          </a:xfrm>
          <a:prstGeom prst="rect">
            <a:avLst/>
          </a:prstGeom>
          <a:ln cap="sq">
            <a:noFill/>
            <a:prstDash val="dash"/>
          </a:ln>
        </p:spPr>
      </p:pic>
      <p:sp>
        <p:nvSpPr>
          <p:cNvPr id="5" name="TextBox 5"/>
          <p:cNvSpPr txBox="1"/>
          <p:nvPr/>
        </p:nvSpPr>
        <p:spPr>
          <a:xfrm>
            <a:off x="13000920" y="7863087"/>
            <a:ext cx="6219145"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Bold"/>
              </a:rPr>
              <a:t>4. 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0" y="186307"/>
            <a:ext cx="8021036"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4.1 Demo replication</a:t>
            </a:r>
          </a:p>
        </p:txBody>
      </p:sp>
      <p:sp>
        <p:nvSpPr>
          <p:cNvPr id="5" name="TextBox 5"/>
          <p:cNvSpPr txBox="1"/>
          <p:nvPr/>
        </p:nvSpPr>
        <p:spPr>
          <a:xfrm>
            <a:off x="1552965" y="1773562"/>
            <a:ext cx="14132936" cy="6965134"/>
          </a:xfrm>
          <a:prstGeom prst="rect">
            <a:avLst/>
          </a:prstGeom>
        </p:spPr>
        <p:txBody>
          <a:bodyPr lIns="0" tIns="0" rIns="0" bIns="0" rtlCol="0" anchor="t">
            <a:spAutoFit/>
          </a:bodyPr>
          <a:lstStyle/>
          <a:p>
            <a:pPr marL="971550" lvl="1" indent="-485775">
              <a:lnSpc>
                <a:spcPts val="6299"/>
              </a:lnSpc>
              <a:buFont typeface="Arial"/>
              <a:buChar char="•"/>
            </a:pPr>
            <a:r>
              <a:rPr lang="en-US" sz="4500">
                <a:solidFill>
                  <a:srgbClr val="004AAD"/>
                </a:solidFill>
                <a:latin typeface="Agrandir"/>
              </a:rPr>
              <a:t>Việc ghi dữ liệu vào 1 node, thì các node còn lại đều được replica, và cập nhật dữ liệu tương ứng (master-master)</a:t>
            </a:r>
          </a:p>
          <a:p>
            <a:pPr>
              <a:lnSpc>
                <a:spcPts val="6299"/>
              </a:lnSpc>
            </a:pPr>
            <a:endParaRPr lang="en-US" sz="4500">
              <a:solidFill>
                <a:srgbClr val="004AAD"/>
              </a:solidFill>
              <a:latin typeface="Agrandir"/>
            </a:endParaRPr>
          </a:p>
          <a:p>
            <a:pPr>
              <a:lnSpc>
                <a:spcPts val="6299"/>
              </a:lnSpc>
            </a:pPr>
            <a:endParaRPr lang="en-US" sz="4500">
              <a:solidFill>
                <a:srgbClr val="004AAD"/>
              </a:solidFill>
              <a:latin typeface="Agrandir"/>
            </a:endParaRPr>
          </a:p>
          <a:p>
            <a:pPr marL="971550" lvl="1" indent="-485775">
              <a:lnSpc>
                <a:spcPts val="6299"/>
              </a:lnSpc>
              <a:buFont typeface="Arial"/>
              <a:buChar char="•"/>
            </a:pPr>
            <a:r>
              <a:rPr lang="en-US" sz="4500">
                <a:solidFill>
                  <a:srgbClr val="004AAD"/>
                </a:solidFill>
                <a:latin typeface="Agrandir"/>
              </a:rPr>
              <a:t>Demo: create database, table, insert, update, delete</a:t>
            </a:r>
          </a:p>
          <a:p>
            <a:pPr>
              <a:lnSpc>
                <a:spcPts val="4989"/>
              </a:lnSpc>
            </a:pPr>
            <a:endParaRPr lang="en-US" sz="4500">
              <a:solidFill>
                <a:srgbClr val="004AAD"/>
              </a:solidFill>
              <a:latin typeface="Agrandir"/>
            </a:endParaRPr>
          </a:p>
          <a:p>
            <a:pPr>
              <a:lnSpc>
                <a:spcPts val="4989"/>
              </a:lnSpc>
              <a:spcBef>
                <a:spcPct val="0"/>
              </a:spcBef>
            </a:pPr>
            <a:endParaRPr lang="en-US" sz="4500">
              <a:solidFill>
                <a:srgbClr val="004AAD"/>
              </a:solidFill>
              <a:latin typeface="Agrand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6588278">
            <a:off x="13009645" y="-4732042"/>
            <a:ext cx="5352514" cy="741035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516223" y="8468268"/>
            <a:ext cx="10522933" cy="2420275"/>
          </a:xfrm>
          <a:prstGeom prst="rect">
            <a:avLst/>
          </a:prstGeom>
        </p:spPr>
      </p:pic>
      <p:sp>
        <p:nvSpPr>
          <p:cNvPr id="4" name="TextBox 4"/>
          <p:cNvSpPr txBox="1"/>
          <p:nvPr/>
        </p:nvSpPr>
        <p:spPr>
          <a:xfrm>
            <a:off x="-274576" y="130500"/>
            <a:ext cx="7407164"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4.2 Demo monitor</a:t>
            </a:r>
          </a:p>
        </p:txBody>
      </p:sp>
      <p:sp>
        <p:nvSpPr>
          <p:cNvPr id="5" name="TextBox 5"/>
          <p:cNvSpPr txBox="1"/>
          <p:nvPr/>
        </p:nvSpPr>
        <p:spPr>
          <a:xfrm>
            <a:off x="482094" y="1331684"/>
            <a:ext cx="17324588" cy="8807493"/>
          </a:xfrm>
          <a:prstGeom prst="rect">
            <a:avLst/>
          </a:prstGeom>
        </p:spPr>
        <p:txBody>
          <a:bodyPr lIns="0" tIns="0" rIns="0" bIns="0" rtlCol="0" anchor="t">
            <a:spAutoFit/>
          </a:bodyPr>
          <a:lstStyle/>
          <a:p>
            <a:pPr marL="979606" lvl="1" indent="-489803">
              <a:lnSpc>
                <a:spcPts val="6352"/>
              </a:lnSpc>
              <a:buFont typeface="Arial"/>
              <a:buChar char="•"/>
            </a:pPr>
            <a:r>
              <a:rPr lang="en-US" sz="4537">
                <a:solidFill>
                  <a:srgbClr val="004AAD"/>
                </a:solidFill>
                <a:latin typeface="Agrandir"/>
              </a:rPr>
              <a:t>Trong quản lý hệ thống, việc có sự cố bất ngờ xảy ra là không thể tránh khỏi, do đó hệ thống cần có khả năng monitor nhầm đưa ra các giải pháp hợp lí, kịp thời</a:t>
            </a:r>
          </a:p>
          <a:p>
            <a:pPr>
              <a:lnSpc>
                <a:spcPts val="6352"/>
              </a:lnSpc>
            </a:pPr>
            <a:endParaRPr lang="en-US" sz="4537">
              <a:solidFill>
                <a:srgbClr val="004AAD"/>
              </a:solidFill>
              <a:latin typeface="Agrandir"/>
            </a:endParaRPr>
          </a:p>
          <a:p>
            <a:pPr marL="979606" lvl="1" indent="-489803">
              <a:lnSpc>
                <a:spcPts val="6352"/>
              </a:lnSpc>
              <a:buFont typeface="Arial"/>
              <a:buChar char="•"/>
            </a:pPr>
            <a:r>
              <a:rPr lang="en-US" sz="4537">
                <a:solidFill>
                  <a:srgbClr val="004AAD"/>
                </a:solidFill>
                <a:latin typeface="Agrandir"/>
              </a:rPr>
              <a:t>Triển khai trên hệ thống thật, thì sau khi monitor được có sự cố, thì quản trị viên đã thiết kế các giải pháp riêng cho từng case, ví dụ như là gửi mail cho quản trị viên.</a:t>
            </a:r>
          </a:p>
          <a:p>
            <a:pPr>
              <a:lnSpc>
                <a:spcPts val="6352"/>
              </a:lnSpc>
            </a:pPr>
            <a:endParaRPr lang="en-US" sz="4537">
              <a:solidFill>
                <a:srgbClr val="004AAD"/>
              </a:solidFill>
              <a:latin typeface="Agrandir"/>
            </a:endParaRPr>
          </a:p>
          <a:p>
            <a:pPr marL="979606" lvl="1" indent="-489803">
              <a:lnSpc>
                <a:spcPts val="6352"/>
              </a:lnSpc>
              <a:buFont typeface="Arial"/>
              <a:buChar char="•"/>
            </a:pPr>
            <a:r>
              <a:rPr lang="en-US" sz="4537">
                <a:solidFill>
                  <a:srgbClr val="004AAD"/>
                </a:solidFill>
                <a:latin typeface="Agrandir"/>
              </a:rPr>
              <a:t>Demo: stop mysql (dead) trên 1 node, hệ thống sẽ monitor được, và sẽ cố gắng wakeup node đó.</a:t>
            </a:r>
          </a:p>
          <a:p>
            <a:pPr>
              <a:lnSpc>
                <a:spcPts val="5031"/>
              </a:lnSpc>
              <a:spcBef>
                <a:spcPct val="0"/>
              </a:spcBef>
            </a:pPr>
            <a:endParaRPr lang="en-US" sz="4537">
              <a:solidFill>
                <a:srgbClr val="004AAD"/>
              </a:solidFill>
              <a:latin typeface="Agrand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200469"/>
            <a:ext cx="6780460" cy="2070753"/>
            <a:chOff x="0" y="0"/>
            <a:chExt cx="9040614" cy="2761004"/>
          </a:xfrm>
        </p:grpSpPr>
        <p:sp>
          <p:nvSpPr>
            <p:cNvPr id="3" name="TextBox 3"/>
            <p:cNvSpPr txBox="1"/>
            <p:nvPr/>
          </p:nvSpPr>
          <p:spPr>
            <a:xfrm>
              <a:off x="0" y="-257175"/>
              <a:ext cx="9040614" cy="20859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2B2B2B"/>
                  </a:solidFill>
                  <a:latin typeface="Agrandir Bold"/>
                </a:rPr>
                <a:t>Content</a:t>
              </a:r>
            </a:p>
          </p:txBody>
        </p:sp>
        <p:sp>
          <p:nvSpPr>
            <p:cNvPr id="4" name="TextBox 4"/>
            <p:cNvSpPr txBox="1"/>
            <p:nvPr/>
          </p:nvSpPr>
          <p:spPr>
            <a:xfrm>
              <a:off x="0" y="2071606"/>
              <a:ext cx="9040614" cy="689398"/>
            </a:xfrm>
            <a:prstGeom prst="rect">
              <a:avLst/>
            </a:prstGeom>
          </p:spPr>
          <p:txBody>
            <a:bodyPr lIns="0" tIns="0" rIns="0" bIns="0" rtlCol="0" anchor="t">
              <a:spAutoFit/>
            </a:bodyPr>
            <a:lstStyle/>
            <a:p>
              <a:pPr marL="0" lvl="0" indent="0" algn="l">
                <a:lnSpc>
                  <a:spcPts val="3920"/>
                </a:lnSpc>
                <a:spcBef>
                  <a:spcPct val="0"/>
                </a:spcBef>
              </a:pPr>
              <a:endParaRPr/>
            </a:p>
          </p:txBody>
        </p:sp>
      </p:grpSp>
      <p:grpSp>
        <p:nvGrpSpPr>
          <p:cNvPr id="5" name="Group 5"/>
          <p:cNvGrpSpPr/>
          <p:nvPr/>
        </p:nvGrpSpPr>
        <p:grpSpPr>
          <a:xfrm>
            <a:off x="8474321" y="1202182"/>
            <a:ext cx="8975190" cy="1128456"/>
            <a:chOff x="0" y="0"/>
            <a:chExt cx="11966920" cy="1504608"/>
          </a:xfrm>
        </p:grpSpPr>
        <p:sp>
          <p:nvSpPr>
            <p:cNvPr id="6" name="Freeform 6"/>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Concept &amp; Market</a:t>
              </a:r>
            </a:p>
          </p:txBody>
        </p:sp>
        <p:sp>
          <p:nvSpPr>
            <p:cNvPr id="8" name="TextBox 8"/>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1</a:t>
              </a:r>
            </a:p>
          </p:txBody>
        </p:sp>
      </p:grpSp>
      <p:grpSp>
        <p:nvGrpSpPr>
          <p:cNvPr id="9" name="Group 9"/>
          <p:cNvGrpSpPr/>
          <p:nvPr/>
        </p:nvGrpSpPr>
        <p:grpSpPr>
          <a:xfrm>
            <a:off x="8474321" y="3454588"/>
            <a:ext cx="8975190" cy="1128456"/>
            <a:chOff x="0" y="0"/>
            <a:chExt cx="11966920" cy="1504608"/>
          </a:xfrm>
        </p:grpSpPr>
        <p:sp>
          <p:nvSpPr>
            <p:cNvPr id="10" name="Freeform 10"/>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System design &amp; flow</a:t>
              </a:r>
            </a:p>
          </p:txBody>
        </p:sp>
        <p:sp>
          <p:nvSpPr>
            <p:cNvPr id="12" name="TextBox 12"/>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2</a:t>
              </a:r>
            </a:p>
          </p:txBody>
        </p:sp>
      </p:grpSp>
      <p:grpSp>
        <p:nvGrpSpPr>
          <p:cNvPr id="13" name="Group 13"/>
          <p:cNvGrpSpPr/>
          <p:nvPr/>
        </p:nvGrpSpPr>
        <p:grpSpPr>
          <a:xfrm>
            <a:off x="8474321" y="5706994"/>
            <a:ext cx="8975190" cy="1128456"/>
            <a:chOff x="0" y="0"/>
            <a:chExt cx="11966920" cy="1504608"/>
          </a:xfrm>
        </p:grpSpPr>
        <p:sp>
          <p:nvSpPr>
            <p:cNvPr id="14" name="Freeform 14"/>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Feature</a:t>
              </a:r>
            </a:p>
          </p:txBody>
        </p:sp>
        <p:sp>
          <p:nvSpPr>
            <p:cNvPr id="16" name="TextBox 16"/>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3</a:t>
              </a:r>
            </a:p>
          </p:txBody>
        </p:sp>
      </p:grpSp>
      <p:grpSp>
        <p:nvGrpSpPr>
          <p:cNvPr id="17" name="Group 17"/>
          <p:cNvGrpSpPr/>
          <p:nvPr/>
        </p:nvGrpSpPr>
        <p:grpSpPr>
          <a:xfrm>
            <a:off x="8474321" y="7959401"/>
            <a:ext cx="8975190" cy="1128456"/>
            <a:chOff x="0" y="0"/>
            <a:chExt cx="11966920" cy="1504608"/>
          </a:xfrm>
        </p:grpSpPr>
        <p:sp>
          <p:nvSpPr>
            <p:cNvPr id="18" name="Freeform 18"/>
            <p:cNvSpPr/>
            <p:nvPr/>
          </p:nvSpPr>
          <p:spPr>
            <a:xfrm>
              <a:off x="0" y="0"/>
              <a:ext cx="1460838" cy="1504608"/>
            </a:xfrm>
            <a:custGeom>
              <a:avLst/>
              <a:gdLst/>
              <a:ahLst/>
              <a:cxnLst/>
              <a:rect l="l" t="t" r="r" b="b"/>
              <a:pathLst>
                <a:path w="1460838" h="1504608">
                  <a:moveTo>
                    <a:pt x="0" y="0"/>
                  </a:moveTo>
                  <a:lnTo>
                    <a:pt x="1460838" y="0"/>
                  </a:lnTo>
                  <a:lnTo>
                    <a:pt x="1460838" y="1504608"/>
                  </a:lnTo>
                  <a:lnTo>
                    <a:pt x="0" y="1504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123635" y="180138"/>
              <a:ext cx="9843285" cy="963357"/>
            </a:xfrm>
            <a:prstGeom prst="rect">
              <a:avLst/>
            </a:prstGeom>
          </p:spPr>
          <p:txBody>
            <a:bodyPr lIns="0" tIns="0" rIns="0" bIns="0" rtlCol="0" anchor="t">
              <a:spAutoFit/>
            </a:bodyPr>
            <a:lstStyle/>
            <a:p>
              <a:pPr algn="l">
                <a:lnSpc>
                  <a:spcPts val="5457"/>
                </a:lnSpc>
              </a:pPr>
              <a:r>
                <a:rPr lang="en-US" sz="3898">
                  <a:solidFill>
                    <a:srgbClr val="2B2B2B"/>
                  </a:solidFill>
                  <a:latin typeface="Agrandir Bold"/>
                </a:rPr>
                <a:t>Demo</a:t>
              </a:r>
            </a:p>
          </p:txBody>
        </p:sp>
        <p:sp>
          <p:nvSpPr>
            <p:cNvPr id="20" name="TextBox 20"/>
            <p:cNvSpPr txBox="1"/>
            <p:nvPr/>
          </p:nvSpPr>
          <p:spPr>
            <a:xfrm>
              <a:off x="456488" y="388237"/>
              <a:ext cx="547862" cy="613833"/>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25000"/>
          </a:blip>
          <a:srcRect/>
          <a:stretch>
            <a:fillRect/>
          </a:stretch>
        </p:blipFill>
        <p:spPr>
          <a:xfrm rot="-2932469">
            <a:off x="-2458732" y="-2682360"/>
            <a:ext cx="14388035" cy="16061643"/>
          </a:xfrm>
          <a:prstGeom prst="rect">
            <a:avLst/>
          </a:prstGeom>
        </p:spPr>
      </p:pic>
      <p:sp>
        <p:nvSpPr>
          <p:cNvPr id="4" name="TextBox 4"/>
          <p:cNvSpPr txBox="1"/>
          <p:nvPr/>
        </p:nvSpPr>
        <p:spPr>
          <a:xfrm>
            <a:off x="5670054" y="4274503"/>
            <a:ext cx="6947892" cy="1566544"/>
          </a:xfrm>
          <a:prstGeom prst="rect">
            <a:avLst/>
          </a:prstGeom>
        </p:spPr>
        <p:txBody>
          <a:bodyPr lIns="0" tIns="0" rIns="0" bIns="0" rtlCol="0" anchor="t">
            <a:spAutoFit/>
          </a:bodyPr>
          <a:lstStyle/>
          <a:p>
            <a:pPr algn="ctr">
              <a:lnSpc>
                <a:spcPts val="12880"/>
              </a:lnSpc>
            </a:pPr>
            <a:r>
              <a:rPr lang="en-US" sz="9200">
                <a:solidFill>
                  <a:srgbClr val="032E94"/>
                </a:solidFill>
                <a:latin typeface="Noto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450281" y="3080022"/>
            <a:ext cx="9841959" cy="4126957"/>
          </a:xfrm>
          <a:custGeom>
            <a:avLst/>
            <a:gdLst/>
            <a:ahLst/>
            <a:cxnLst/>
            <a:rect l="l" t="t" r="r" b="b"/>
            <a:pathLst>
              <a:path w="9841959" h="4126957">
                <a:moveTo>
                  <a:pt x="0" y="0"/>
                </a:moveTo>
                <a:lnTo>
                  <a:pt x="9841958" y="0"/>
                </a:lnTo>
                <a:lnTo>
                  <a:pt x="9841958" y="4126956"/>
                </a:lnTo>
                <a:lnTo>
                  <a:pt x="0" y="4126956"/>
                </a:lnTo>
                <a:lnTo>
                  <a:pt x="0" y="0"/>
                </a:lnTo>
                <a:close/>
              </a:path>
            </a:pathLst>
          </a:custGeom>
          <a:blipFill>
            <a:blip r:embed="rId3"/>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rot="-3751601">
            <a:off x="-595322" y="-2615529"/>
            <a:ext cx="5865675" cy="5231058"/>
          </a:xfrm>
          <a:prstGeom prst="rect">
            <a:avLst/>
          </a:prstGeom>
        </p:spPr>
      </p:pic>
      <p:sp>
        <p:nvSpPr>
          <p:cNvPr id="4" name="TextBox 4"/>
          <p:cNvSpPr txBox="1"/>
          <p:nvPr/>
        </p:nvSpPr>
        <p:spPr>
          <a:xfrm>
            <a:off x="10292239" y="2448489"/>
            <a:ext cx="7545480" cy="7305252"/>
          </a:xfrm>
          <a:prstGeom prst="rect">
            <a:avLst/>
          </a:prstGeom>
        </p:spPr>
        <p:txBody>
          <a:bodyPr lIns="0" tIns="0" rIns="0" bIns="0" rtlCol="0" anchor="t">
            <a:spAutoFit/>
          </a:bodyPr>
          <a:lstStyle/>
          <a:p>
            <a:pPr marL="635524" lvl="1" indent="-317762">
              <a:lnSpc>
                <a:spcPts val="4121"/>
              </a:lnSpc>
              <a:buFont typeface="Arial"/>
              <a:buChar char="•"/>
            </a:pPr>
            <a:r>
              <a:rPr lang="en-US" sz="2943">
                <a:solidFill>
                  <a:srgbClr val="2B2B2B"/>
                </a:solidFill>
                <a:latin typeface="Agrandir"/>
              </a:rPr>
              <a:t>Tổng quát: MySQL Cluster là một mô hình hoạt động của MySQL.</a:t>
            </a:r>
          </a:p>
          <a:p>
            <a:pPr>
              <a:lnSpc>
                <a:spcPts val="4121"/>
              </a:lnSpc>
            </a:pPr>
            <a:endParaRPr lang="en-US" sz="2943">
              <a:solidFill>
                <a:srgbClr val="2B2B2B"/>
              </a:solidFill>
              <a:latin typeface="Agrandir"/>
            </a:endParaRPr>
          </a:p>
          <a:p>
            <a:pPr marL="635524" lvl="1" indent="-317762">
              <a:lnSpc>
                <a:spcPts val="4121"/>
              </a:lnSpc>
              <a:buFont typeface="Arial"/>
              <a:buChar char="•"/>
            </a:pPr>
            <a:r>
              <a:rPr lang="en-US" sz="2943">
                <a:solidFill>
                  <a:srgbClr val="2B2B2B"/>
                </a:solidFill>
                <a:latin typeface="Agrandir"/>
              </a:rPr>
              <a:t>Cụ thể hơn: MySQL Cluster là một cơ sở dữ liệu phân tán được thiết kế cho việc mở rộng và tính sẵn sàng cao. Nó cung cấp khả năng truy cập thời gian thực trong bộ nhớ với tính nhất quán giao dịch giữa các phân vùng và bộ dữ liệu. Do đó, nó được thiết kế cho các ứng dụng quan trọng.</a:t>
            </a: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marL="0" lvl="0" indent="0" algn="l">
              <a:lnSpc>
                <a:spcPts val="4121"/>
              </a:lnSpc>
            </a:pPr>
            <a:endParaRPr lang="en-US" sz="2943">
              <a:solidFill>
                <a:srgbClr val="2B2B2B"/>
              </a:solidFill>
              <a:latin typeface="Agrandir"/>
            </a:endParaRPr>
          </a:p>
        </p:txBody>
      </p:sp>
      <p:sp>
        <p:nvSpPr>
          <p:cNvPr id="5" name="TextBox 5"/>
          <p:cNvSpPr txBox="1"/>
          <p:nvPr/>
        </p:nvSpPr>
        <p:spPr>
          <a:xfrm>
            <a:off x="10589875" y="838200"/>
            <a:ext cx="6219145" cy="1247775"/>
          </a:xfrm>
          <a:prstGeom prst="rect">
            <a:avLst/>
          </a:prstGeom>
        </p:spPr>
        <p:txBody>
          <a:bodyPr lIns="0" tIns="0" rIns="0" bIns="0" rtlCol="0" anchor="t">
            <a:spAutoFit/>
          </a:bodyPr>
          <a:lstStyle/>
          <a:p>
            <a:pPr algn="just">
              <a:lnSpc>
                <a:spcPts val="8399"/>
              </a:lnSpc>
            </a:pPr>
            <a:r>
              <a:rPr lang="en-US" sz="6999">
                <a:solidFill>
                  <a:srgbClr val="2B2B2B"/>
                </a:solidFill>
                <a:latin typeface="Agrandir"/>
              </a:rPr>
              <a:t> 1.1 Concept</a:t>
            </a:r>
          </a:p>
        </p:txBody>
      </p:sp>
      <p:pic>
        <p:nvPicPr>
          <p:cNvPr id="6" name="Picture 6"/>
          <p:cNvPicPr>
            <a:picLocks noChangeAspect="1"/>
          </p:cNvPicPr>
          <p:nvPr/>
        </p:nvPicPr>
        <p:blipFill>
          <a:blip r:embed="rId5">
            <a:alphaModFix amt="50000"/>
          </a:blip>
          <a:srcRect/>
          <a:stretch>
            <a:fillRect/>
          </a:stretch>
        </p:blipFill>
        <p:spPr>
          <a:xfrm rot="-3839565">
            <a:off x="-264215" y="6698823"/>
            <a:ext cx="10541077" cy="105224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3751601">
            <a:off x="-91169" y="-4022042"/>
            <a:ext cx="5865675" cy="5231058"/>
          </a:xfrm>
          <a:prstGeom prst="rect">
            <a:avLst/>
          </a:prstGeom>
        </p:spPr>
      </p:pic>
      <p:sp>
        <p:nvSpPr>
          <p:cNvPr id="3" name="TextBox 3"/>
          <p:cNvSpPr txBox="1"/>
          <p:nvPr/>
        </p:nvSpPr>
        <p:spPr>
          <a:xfrm>
            <a:off x="10292239" y="2728549"/>
            <a:ext cx="7508275" cy="6745133"/>
          </a:xfrm>
          <a:prstGeom prst="rect">
            <a:avLst/>
          </a:prstGeom>
        </p:spPr>
        <p:txBody>
          <a:bodyPr lIns="0" tIns="0" rIns="0" bIns="0" rtlCol="0" anchor="t">
            <a:spAutoFit/>
          </a:bodyPr>
          <a:lstStyle/>
          <a:p>
            <a:pPr>
              <a:lnSpc>
                <a:spcPts val="4121"/>
              </a:lnSpc>
            </a:pPr>
            <a:endParaRPr/>
          </a:p>
          <a:p>
            <a:pPr marL="635523" lvl="1" indent="-317762">
              <a:lnSpc>
                <a:spcPts val="4121"/>
              </a:lnSpc>
              <a:buFont typeface="Arial"/>
              <a:buChar char="•"/>
            </a:pPr>
            <a:r>
              <a:rPr lang="en-US" sz="2943">
                <a:solidFill>
                  <a:srgbClr val="2B2B2B"/>
                </a:solidFill>
                <a:latin typeface="Agrandir"/>
              </a:rPr>
              <a:t>Vì những lý do đã đề cập mà MySQL Cluster được nhiều công ty, tập đoàn lớn trên thế giới ứng dụng vào sản phẩm của họ.</a:t>
            </a:r>
          </a:p>
          <a:p>
            <a:pPr>
              <a:lnSpc>
                <a:spcPts val="4121"/>
              </a:lnSpc>
            </a:pPr>
            <a:endParaRPr lang="en-US" sz="2943">
              <a:solidFill>
                <a:srgbClr val="2B2B2B"/>
              </a:solidFill>
              <a:latin typeface="Agrandir"/>
            </a:endParaRPr>
          </a:p>
          <a:p>
            <a:pPr marL="635523" lvl="1" indent="-317762">
              <a:lnSpc>
                <a:spcPts val="4121"/>
              </a:lnSpc>
              <a:buFont typeface="Arial"/>
              <a:buChar char="•"/>
            </a:pPr>
            <a:r>
              <a:rPr lang="en-US" sz="2943">
                <a:solidFill>
                  <a:srgbClr val="2B2B2B"/>
                </a:solidFill>
                <a:latin typeface="Agrandir"/>
              </a:rPr>
              <a:t>Mặt khác, do vấn đề chi phí và kỹ thuật nên MySQL vẫn chưa phổ biến rộng rãi ở Việt Nam.</a:t>
            </a: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a:lnSpc>
                <a:spcPts val="4121"/>
              </a:lnSpc>
            </a:pPr>
            <a:endParaRPr lang="en-US" sz="2943">
              <a:solidFill>
                <a:srgbClr val="2B2B2B"/>
              </a:solidFill>
              <a:latin typeface="Agrandir"/>
            </a:endParaRPr>
          </a:p>
          <a:p>
            <a:pPr marL="0" lvl="0" indent="0" algn="l">
              <a:lnSpc>
                <a:spcPts val="4121"/>
              </a:lnSpc>
            </a:pPr>
            <a:endParaRPr lang="en-US" sz="2943">
              <a:solidFill>
                <a:srgbClr val="2B2B2B"/>
              </a:solidFill>
              <a:latin typeface="Agrandir"/>
            </a:endParaRPr>
          </a:p>
        </p:txBody>
      </p:sp>
      <p:pic>
        <p:nvPicPr>
          <p:cNvPr id="4" name="Picture 4"/>
          <p:cNvPicPr>
            <a:picLocks noChangeAspect="1"/>
          </p:cNvPicPr>
          <p:nvPr/>
        </p:nvPicPr>
        <p:blipFill>
          <a:blip r:embed="rId4">
            <a:alphaModFix amt="50000"/>
          </a:blip>
          <a:srcRect/>
          <a:stretch>
            <a:fillRect/>
          </a:stretch>
        </p:blipFill>
        <p:spPr>
          <a:xfrm rot="-3839565">
            <a:off x="-375828" y="6763962"/>
            <a:ext cx="10541077" cy="10522453"/>
          </a:xfrm>
          <a:prstGeom prst="rect">
            <a:avLst/>
          </a:prstGeom>
        </p:spPr>
      </p:pic>
      <p:sp>
        <p:nvSpPr>
          <p:cNvPr id="5" name="Freeform 5"/>
          <p:cNvSpPr/>
          <p:nvPr/>
        </p:nvSpPr>
        <p:spPr>
          <a:xfrm>
            <a:off x="1028700" y="4535568"/>
            <a:ext cx="9079015" cy="3807037"/>
          </a:xfrm>
          <a:custGeom>
            <a:avLst/>
            <a:gdLst/>
            <a:ahLst/>
            <a:cxnLst/>
            <a:rect l="l" t="t" r="r" b="b"/>
            <a:pathLst>
              <a:path w="9079015" h="3807037">
                <a:moveTo>
                  <a:pt x="0" y="0"/>
                </a:moveTo>
                <a:lnTo>
                  <a:pt x="9079015" y="0"/>
                </a:lnTo>
                <a:lnTo>
                  <a:pt x="9079015" y="3807037"/>
                </a:lnTo>
                <a:lnTo>
                  <a:pt x="0" y="3807037"/>
                </a:lnTo>
                <a:lnTo>
                  <a:pt x="0" y="0"/>
                </a:lnTo>
                <a:close/>
              </a:path>
            </a:pathLst>
          </a:custGeom>
          <a:blipFill>
            <a:blip r:embed="rId5"/>
            <a:stretch>
              <a:fillRect/>
            </a:stretch>
          </a:blipFill>
        </p:spPr>
        <p:txBody>
          <a:bodyPr/>
          <a:lstStyle/>
          <a:p>
            <a:endParaRPr lang="en-US"/>
          </a:p>
        </p:txBody>
      </p:sp>
      <p:sp>
        <p:nvSpPr>
          <p:cNvPr id="6" name="Freeform 6"/>
          <p:cNvSpPr/>
          <p:nvPr/>
        </p:nvSpPr>
        <p:spPr>
          <a:xfrm>
            <a:off x="3291039" y="1153186"/>
            <a:ext cx="1352090" cy="1352090"/>
          </a:xfrm>
          <a:custGeom>
            <a:avLst/>
            <a:gdLst/>
            <a:ahLst/>
            <a:cxnLst/>
            <a:rect l="l" t="t" r="r" b="b"/>
            <a:pathLst>
              <a:path w="1352090" h="1352090">
                <a:moveTo>
                  <a:pt x="0" y="0"/>
                </a:moveTo>
                <a:lnTo>
                  <a:pt x="1352090" y="0"/>
                </a:lnTo>
                <a:lnTo>
                  <a:pt x="1352090" y="1352090"/>
                </a:lnTo>
                <a:lnTo>
                  <a:pt x="0" y="13520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5568207" y="1138851"/>
            <a:ext cx="1334212" cy="1332544"/>
          </a:xfrm>
          <a:custGeom>
            <a:avLst/>
            <a:gdLst/>
            <a:ahLst/>
            <a:cxnLst/>
            <a:rect l="l" t="t" r="r" b="b"/>
            <a:pathLst>
              <a:path w="1334212" h="1332544">
                <a:moveTo>
                  <a:pt x="0" y="0"/>
                </a:moveTo>
                <a:lnTo>
                  <a:pt x="1334212" y="0"/>
                </a:lnTo>
                <a:lnTo>
                  <a:pt x="1334212" y="1332544"/>
                </a:lnTo>
                <a:lnTo>
                  <a:pt x="0" y="1332544"/>
                </a:lnTo>
                <a:lnTo>
                  <a:pt x="0" y="0"/>
                </a:lnTo>
                <a:close/>
              </a:path>
            </a:pathLst>
          </a:custGeom>
          <a:blipFill>
            <a:blip r:embed="rId8"/>
            <a:stretch>
              <a:fillRect/>
            </a:stretch>
          </a:blipFill>
        </p:spPr>
        <p:txBody>
          <a:bodyPr/>
          <a:lstStyle/>
          <a:p>
            <a:endParaRPr lang="en-US"/>
          </a:p>
        </p:txBody>
      </p:sp>
      <p:sp>
        <p:nvSpPr>
          <p:cNvPr id="8" name="Freeform 8"/>
          <p:cNvSpPr/>
          <p:nvPr/>
        </p:nvSpPr>
        <p:spPr>
          <a:xfrm>
            <a:off x="5425638" y="2820269"/>
            <a:ext cx="1619349" cy="1345381"/>
          </a:xfrm>
          <a:custGeom>
            <a:avLst/>
            <a:gdLst/>
            <a:ahLst/>
            <a:cxnLst/>
            <a:rect l="l" t="t" r="r" b="b"/>
            <a:pathLst>
              <a:path w="1619349" h="1345381">
                <a:moveTo>
                  <a:pt x="0" y="0"/>
                </a:moveTo>
                <a:lnTo>
                  <a:pt x="1619349" y="0"/>
                </a:lnTo>
                <a:lnTo>
                  <a:pt x="1619349" y="1345381"/>
                </a:lnTo>
                <a:lnTo>
                  <a:pt x="0" y="1345381"/>
                </a:lnTo>
                <a:lnTo>
                  <a:pt x="0" y="0"/>
                </a:lnTo>
                <a:close/>
              </a:path>
            </a:pathLst>
          </a:custGeom>
          <a:blipFill>
            <a:blip r:embed="rId9"/>
            <a:stretch>
              <a:fillRect/>
            </a:stretch>
          </a:blipFill>
        </p:spPr>
        <p:txBody>
          <a:bodyPr/>
          <a:lstStyle/>
          <a:p>
            <a:endParaRPr lang="en-US"/>
          </a:p>
        </p:txBody>
      </p:sp>
      <p:sp>
        <p:nvSpPr>
          <p:cNvPr id="9" name="Freeform 9"/>
          <p:cNvSpPr/>
          <p:nvPr/>
        </p:nvSpPr>
        <p:spPr>
          <a:xfrm>
            <a:off x="3222210" y="2861899"/>
            <a:ext cx="1425468" cy="1262122"/>
          </a:xfrm>
          <a:custGeom>
            <a:avLst/>
            <a:gdLst/>
            <a:ahLst/>
            <a:cxnLst/>
            <a:rect l="l" t="t" r="r" b="b"/>
            <a:pathLst>
              <a:path w="1425468" h="1262122">
                <a:moveTo>
                  <a:pt x="0" y="0"/>
                </a:moveTo>
                <a:lnTo>
                  <a:pt x="1425468" y="0"/>
                </a:lnTo>
                <a:lnTo>
                  <a:pt x="1425468" y="1262122"/>
                </a:lnTo>
                <a:lnTo>
                  <a:pt x="0" y="1262122"/>
                </a:lnTo>
                <a:lnTo>
                  <a:pt x="0" y="0"/>
                </a:lnTo>
                <a:close/>
              </a:path>
            </a:pathLst>
          </a:custGeom>
          <a:blipFill>
            <a:blip r:embed="rId10"/>
            <a:stretch>
              <a:fillRect l="-37864" r="-39217"/>
            </a:stretch>
          </a:blipFill>
        </p:spPr>
        <p:txBody>
          <a:bodyPr/>
          <a:lstStyle/>
          <a:p>
            <a:endParaRPr lang="en-US"/>
          </a:p>
        </p:txBody>
      </p:sp>
      <p:sp>
        <p:nvSpPr>
          <p:cNvPr id="10" name="TextBox 10"/>
          <p:cNvSpPr txBox="1"/>
          <p:nvPr/>
        </p:nvSpPr>
        <p:spPr>
          <a:xfrm>
            <a:off x="10449179" y="1614124"/>
            <a:ext cx="6219145" cy="1247775"/>
          </a:xfrm>
          <a:prstGeom prst="rect">
            <a:avLst/>
          </a:prstGeom>
        </p:spPr>
        <p:txBody>
          <a:bodyPr lIns="0" tIns="0" rIns="0" bIns="0" rtlCol="0" anchor="t">
            <a:spAutoFit/>
          </a:bodyPr>
          <a:lstStyle/>
          <a:p>
            <a:pPr algn="just">
              <a:lnSpc>
                <a:spcPts val="8399"/>
              </a:lnSpc>
            </a:pPr>
            <a:r>
              <a:rPr lang="en-US" sz="6999">
                <a:solidFill>
                  <a:srgbClr val="2B2B2B"/>
                </a:solidFill>
                <a:latin typeface="Agrandir"/>
              </a:rPr>
              <a:t> 1.2 Market</a:t>
            </a:r>
          </a:p>
        </p:txBody>
      </p:sp>
      <p:sp>
        <p:nvSpPr>
          <p:cNvPr id="12" name="TextBox 11">
            <a:extLst>
              <a:ext uri="{FF2B5EF4-FFF2-40B4-BE49-F238E27FC236}">
                <a16:creationId xmlns:a16="http://schemas.microsoft.com/office/drawing/2014/main" id="{D53218B7-30C3-4B78-A43C-5AA14D3CBD4F}"/>
              </a:ext>
            </a:extLst>
          </p:cNvPr>
          <p:cNvSpPr txBox="1"/>
          <p:nvPr/>
        </p:nvSpPr>
        <p:spPr>
          <a:xfrm>
            <a:off x="2954741" y="6741572"/>
            <a:ext cx="10222172" cy="369332"/>
          </a:xfrm>
          <a:prstGeom prst="rect">
            <a:avLst/>
          </a:prstGeom>
          <a:noFill/>
        </p:spPr>
        <p:txBody>
          <a:bodyPr wrap="square">
            <a:spAutoFit/>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4024262" y="2792360"/>
            <a:ext cx="10541077" cy="10522453"/>
          </a:xfrm>
          <a:prstGeom prst="rect">
            <a:avLst/>
          </a:prstGeom>
        </p:spPr>
      </p:pic>
      <p:pic>
        <p:nvPicPr>
          <p:cNvPr id="3" name="Picture 3"/>
          <p:cNvPicPr>
            <a:picLocks noChangeAspect="1"/>
          </p:cNvPicPr>
          <p:nvPr/>
        </p:nvPicPr>
        <p:blipFill>
          <a:blip r:embed="rId3"/>
          <a:srcRect/>
          <a:stretch>
            <a:fillRect/>
          </a:stretch>
        </p:blipFill>
        <p:spPr>
          <a:xfrm>
            <a:off x="-3259035" y="-1399033"/>
            <a:ext cx="5865675" cy="5231058"/>
          </a:xfrm>
          <a:prstGeom prst="rect">
            <a:avLst/>
          </a:prstGeom>
        </p:spPr>
      </p:pic>
      <p:sp>
        <p:nvSpPr>
          <p:cNvPr id="4" name="Freeform 4"/>
          <p:cNvSpPr/>
          <p:nvPr/>
        </p:nvSpPr>
        <p:spPr>
          <a:xfrm>
            <a:off x="4108518" y="1790309"/>
            <a:ext cx="5355542" cy="6706382"/>
          </a:xfrm>
          <a:custGeom>
            <a:avLst/>
            <a:gdLst/>
            <a:ahLst/>
            <a:cxnLst/>
            <a:rect l="l" t="t" r="r" b="b"/>
            <a:pathLst>
              <a:path w="5355542" h="6706382">
                <a:moveTo>
                  <a:pt x="0" y="0"/>
                </a:moveTo>
                <a:lnTo>
                  <a:pt x="5355542" y="0"/>
                </a:lnTo>
                <a:lnTo>
                  <a:pt x="5355542" y="6706382"/>
                </a:lnTo>
                <a:lnTo>
                  <a:pt x="0" y="6706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556498" y="3895725"/>
            <a:ext cx="7353879" cy="23050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Bold"/>
              </a:rPr>
              <a:t>2. SYSTEM DESIGN &amp; FLOW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529276" y="-941119"/>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651424" y="8697638"/>
            <a:ext cx="10522933" cy="2420275"/>
          </a:xfrm>
          <a:prstGeom prst="rect">
            <a:avLst/>
          </a:prstGeom>
        </p:spPr>
      </p:pic>
      <p:sp>
        <p:nvSpPr>
          <p:cNvPr id="4" name="Freeform 4"/>
          <p:cNvSpPr/>
          <p:nvPr/>
        </p:nvSpPr>
        <p:spPr>
          <a:xfrm>
            <a:off x="447936" y="2434384"/>
            <a:ext cx="576014" cy="576014"/>
          </a:xfrm>
          <a:custGeom>
            <a:avLst/>
            <a:gdLst/>
            <a:ahLst/>
            <a:cxnLst/>
            <a:rect l="l" t="t" r="r" b="b"/>
            <a:pathLst>
              <a:path w="576014" h="576014">
                <a:moveTo>
                  <a:pt x="0" y="0"/>
                </a:moveTo>
                <a:lnTo>
                  <a:pt x="576013" y="0"/>
                </a:lnTo>
                <a:lnTo>
                  <a:pt x="576013" y="576013"/>
                </a:lnTo>
                <a:lnTo>
                  <a:pt x="0" y="576013"/>
                </a:lnTo>
                <a:lnTo>
                  <a:pt x="0" y="0"/>
                </a:lnTo>
                <a:close/>
              </a:path>
            </a:pathLst>
          </a:custGeom>
          <a:blipFill>
            <a:blip r:embed="rId4"/>
            <a:stretch>
              <a:fillRect/>
            </a:stretch>
          </a:blipFill>
        </p:spPr>
        <p:txBody>
          <a:bodyPr/>
          <a:lstStyle/>
          <a:p>
            <a:endParaRPr lang="en-US"/>
          </a:p>
        </p:txBody>
      </p:sp>
      <p:sp>
        <p:nvSpPr>
          <p:cNvPr id="5" name="Freeform 5"/>
          <p:cNvSpPr/>
          <p:nvPr/>
        </p:nvSpPr>
        <p:spPr>
          <a:xfrm>
            <a:off x="1564245" y="2434384"/>
            <a:ext cx="576014" cy="576014"/>
          </a:xfrm>
          <a:custGeom>
            <a:avLst/>
            <a:gdLst/>
            <a:ahLst/>
            <a:cxnLst/>
            <a:rect l="l" t="t" r="r" b="b"/>
            <a:pathLst>
              <a:path w="576014" h="576014">
                <a:moveTo>
                  <a:pt x="0" y="0"/>
                </a:moveTo>
                <a:lnTo>
                  <a:pt x="576014" y="0"/>
                </a:lnTo>
                <a:lnTo>
                  <a:pt x="576014" y="576013"/>
                </a:lnTo>
                <a:lnTo>
                  <a:pt x="0" y="576013"/>
                </a:lnTo>
                <a:lnTo>
                  <a:pt x="0" y="0"/>
                </a:lnTo>
                <a:close/>
              </a:path>
            </a:pathLst>
          </a:custGeom>
          <a:blipFill>
            <a:blip r:embed="rId4"/>
            <a:stretch>
              <a:fillRect/>
            </a:stretch>
          </a:blipFill>
        </p:spPr>
        <p:txBody>
          <a:bodyPr/>
          <a:lstStyle/>
          <a:p>
            <a:endParaRPr lang="en-US"/>
          </a:p>
        </p:txBody>
      </p:sp>
      <p:sp>
        <p:nvSpPr>
          <p:cNvPr id="6" name="Freeform 6"/>
          <p:cNvSpPr/>
          <p:nvPr/>
        </p:nvSpPr>
        <p:spPr>
          <a:xfrm>
            <a:off x="1023949" y="1839469"/>
            <a:ext cx="540295" cy="540295"/>
          </a:xfrm>
          <a:custGeom>
            <a:avLst/>
            <a:gdLst/>
            <a:ahLst/>
            <a:cxnLst/>
            <a:rect l="l" t="t" r="r" b="b"/>
            <a:pathLst>
              <a:path w="540295" h="540295">
                <a:moveTo>
                  <a:pt x="0" y="0"/>
                </a:moveTo>
                <a:lnTo>
                  <a:pt x="540296" y="0"/>
                </a:lnTo>
                <a:lnTo>
                  <a:pt x="540296" y="540295"/>
                </a:lnTo>
                <a:lnTo>
                  <a:pt x="0" y="540295"/>
                </a:lnTo>
                <a:lnTo>
                  <a:pt x="0" y="0"/>
                </a:lnTo>
                <a:close/>
              </a:path>
            </a:pathLst>
          </a:custGeom>
          <a:blipFill>
            <a:blip r:embed="rId4"/>
            <a:stretch>
              <a:fillRect/>
            </a:stretch>
          </a:blipFill>
        </p:spPr>
        <p:txBody>
          <a:bodyPr/>
          <a:lstStyle/>
          <a:p>
            <a:endParaRPr lang="en-US"/>
          </a:p>
        </p:txBody>
      </p:sp>
      <p:sp>
        <p:nvSpPr>
          <p:cNvPr id="7" name="Freeform 7"/>
          <p:cNvSpPr/>
          <p:nvPr/>
        </p:nvSpPr>
        <p:spPr>
          <a:xfrm>
            <a:off x="3526740" y="4098547"/>
            <a:ext cx="1486049" cy="1486049"/>
          </a:xfrm>
          <a:custGeom>
            <a:avLst/>
            <a:gdLst/>
            <a:ahLst/>
            <a:cxnLst/>
            <a:rect l="l" t="t" r="r" b="b"/>
            <a:pathLst>
              <a:path w="1486049" h="1486049">
                <a:moveTo>
                  <a:pt x="0" y="0"/>
                </a:moveTo>
                <a:lnTo>
                  <a:pt x="1486049" y="0"/>
                </a:lnTo>
                <a:lnTo>
                  <a:pt x="1486049" y="1486048"/>
                </a:lnTo>
                <a:lnTo>
                  <a:pt x="0" y="1486048"/>
                </a:lnTo>
                <a:lnTo>
                  <a:pt x="0" y="0"/>
                </a:lnTo>
                <a:close/>
              </a:path>
            </a:pathLst>
          </a:custGeom>
          <a:blipFill>
            <a:blip r:embed="rId5"/>
            <a:stretch>
              <a:fillRect/>
            </a:stretch>
          </a:blipFill>
        </p:spPr>
        <p:txBody>
          <a:bodyPr/>
          <a:lstStyle/>
          <a:p>
            <a:endParaRPr lang="en-US"/>
          </a:p>
        </p:txBody>
      </p:sp>
      <p:sp>
        <p:nvSpPr>
          <p:cNvPr id="8" name="Freeform 8"/>
          <p:cNvSpPr/>
          <p:nvPr/>
        </p:nvSpPr>
        <p:spPr>
          <a:xfrm>
            <a:off x="414474" y="7193662"/>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6"/>
            <a:stretch>
              <a:fillRect/>
            </a:stretch>
          </a:blipFill>
        </p:spPr>
        <p:txBody>
          <a:bodyPr/>
          <a:lstStyle/>
          <a:p>
            <a:endParaRPr lang="en-US"/>
          </a:p>
        </p:txBody>
      </p:sp>
      <p:sp>
        <p:nvSpPr>
          <p:cNvPr id="9" name="Freeform 9"/>
          <p:cNvSpPr/>
          <p:nvPr/>
        </p:nvSpPr>
        <p:spPr>
          <a:xfrm rot="-5400000">
            <a:off x="7877175" y="4176393"/>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7"/>
            <a:stretch>
              <a:fillRect/>
            </a:stretch>
          </a:blipFill>
        </p:spPr>
        <p:txBody>
          <a:bodyPr/>
          <a:lstStyle/>
          <a:p>
            <a:endParaRPr lang="en-US"/>
          </a:p>
        </p:txBody>
      </p:sp>
      <p:sp>
        <p:nvSpPr>
          <p:cNvPr id="10" name="Freeform 10"/>
          <p:cNvSpPr/>
          <p:nvPr/>
        </p:nvSpPr>
        <p:spPr>
          <a:xfrm>
            <a:off x="14263245" y="2287101"/>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8"/>
            <a:stretch>
              <a:fillRect/>
            </a:stretch>
          </a:blipFill>
        </p:spPr>
        <p:txBody>
          <a:bodyPr/>
          <a:lstStyle/>
          <a:p>
            <a:endParaRPr lang="en-US"/>
          </a:p>
        </p:txBody>
      </p:sp>
      <p:sp>
        <p:nvSpPr>
          <p:cNvPr id="11" name="Freeform 11"/>
          <p:cNvSpPr/>
          <p:nvPr/>
        </p:nvSpPr>
        <p:spPr>
          <a:xfrm>
            <a:off x="14273731" y="4176393"/>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8"/>
            <a:stretch>
              <a:fillRect/>
            </a:stretch>
          </a:blipFill>
        </p:spPr>
        <p:txBody>
          <a:bodyPr/>
          <a:lstStyle/>
          <a:p>
            <a:endParaRPr lang="en-US"/>
          </a:p>
        </p:txBody>
      </p:sp>
      <p:sp>
        <p:nvSpPr>
          <p:cNvPr id="12" name="Freeform 12"/>
          <p:cNvSpPr/>
          <p:nvPr/>
        </p:nvSpPr>
        <p:spPr>
          <a:xfrm>
            <a:off x="14273731" y="6061547"/>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8"/>
            <a:stretch>
              <a:fillRect/>
            </a:stretch>
          </a:blipFill>
        </p:spPr>
        <p:txBody>
          <a:bodyPr/>
          <a:lstStyle/>
          <a:p>
            <a:endParaRPr lang="en-US"/>
          </a:p>
        </p:txBody>
      </p:sp>
      <p:grpSp>
        <p:nvGrpSpPr>
          <p:cNvPr id="13" name="Group 13"/>
          <p:cNvGrpSpPr/>
          <p:nvPr/>
        </p:nvGrpSpPr>
        <p:grpSpPr>
          <a:xfrm>
            <a:off x="13666381" y="1409700"/>
            <a:ext cx="2785530" cy="6670667"/>
            <a:chOff x="0" y="0"/>
            <a:chExt cx="733637" cy="1756884"/>
          </a:xfrm>
        </p:grpSpPr>
        <p:sp>
          <p:nvSpPr>
            <p:cNvPr id="14" name="Freeform 14"/>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5" name="TextBox 15"/>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6" name="AutoShape 16"/>
          <p:cNvSpPr/>
          <p:nvPr/>
        </p:nvSpPr>
        <p:spPr>
          <a:xfrm flipV="1">
            <a:off x="1545195" y="3464182"/>
            <a:ext cx="0" cy="3530286"/>
          </a:xfrm>
          <a:prstGeom prst="line">
            <a:avLst/>
          </a:prstGeom>
          <a:ln w="38100" cap="flat">
            <a:solidFill>
              <a:srgbClr val="000000"/>
            </a:solidFill>
            <a:prstDash val="solid"/>
            <a:headEnd type="none" w="sm" len="sm"/>
            <a:tailEnd type="arrow" w="med" len="sm"/>
          </a:ln>
        </p:spPr>
        <p:txBody>
          <a:bodyPr/>
          <a:lstStyle/>
          <a:p>
            <a:endParaRPr lang="en-US"/>
          </a:p>
        </p:txBody>
      </p:sp>
      <p:sp>
        <p:nvSpPr>
          <p:cNvPr id="17" name="AutoShape 17"/>
          <p:cNvSpPr/>
          <p:nvPr/>
        </p:nvSpPr>
        <p:spPr>
          <a:xfrm>
            <a:off x="999593" y="3606227"/>
            <a:ext cx="0" cy="3530286"/>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V="1">
            <a:off x="2140259" y="5584595"/>
            <a:ext cx="2129506" cy="2471960"/>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V="1">
            <a:off x="5012789" y="4841571"/>
            <a:ext cx="286438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TextBox 20"/>
          <p:cNvSpPr txBox="1"/>
          <p:nvPr/>
        </p:nvSpPr>
        <p:spPr>
          <a:xfrm>
            <a:off x="6554398" y="3070124"/>
            <a:ext cx="397591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MySQL Router</a:t>
            </a:r>
          </a:p>
        </p:txBody>
      </p:sp>
      <p:sp>
        <p:nvSpPr>
          <p:cNvPr id="21" name="AutoShape 21"/>
          <p:cNvSpPr/>
          <p:nvPr/>
        </p:nvSpPr>
        <p:spPr>
          <a:xfrm flipH="1">
            <a:off x="1885640" y="5371370"/>
            <a:ext cx="2121919" cy="2425878"/>
          </a:xfrm>
          <a:prstGeom prst="line">
            <a:avLst/>
          </a:prstGeom>
          <a:ln w="38100" cap="flat">
            <a:solidFill>
              <a:srgbClr val="000000"/>
            </a:solidFill>
            <a:prstDash val="solid"/>
            <a:headEnd type="none" w="sm" len="sm"/>
            <a:tailEnd type="arrow" w="med" len="sm"/>
          </a:ln>
        </p:spPr>
        <p:txBody>
          <a:bodyPr/>
          <a:lstStyle/>
          <a:p>
            <a:endParaRPr lang="en-US"/>
          </a:p>
        </p:txBody>
      </p:sp>
      <p:sp>
        <p:nvSpPr>
          <p:cNvPr id="22" name="AutoShape 22"/>
          <p:cNvSpPr/>
          <p:nvPr/>
        </p:nvSpPr>
        <p:spPr>
          <a:xfrm flipH="1">
            <a:off x="5012789" y="5095793"/>
            <a:ext cx="279079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3" name="TextBox 23"/>
          <p:cNvSpPr txBox="1"/>
          <p:nvPr/>
        </p:nvSpPr>
        <p:spPr>
          <a:xfrm>
            <a:off x="5465583" y="108597"/>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2.1 System Design</a:t>
            </a:r>
          </a:p>
        </p:txBody>
      </p:sp>
      <p:sp>
        <p:nvSpPr>
          <p:cNvPr id="24" name="TextBox 24"/>
          <p:cNvSpPr txBox="1"/>
          <p:nvPr/>
        </p:nvSpPr>
        <p:spPr>
          <a:xfrm>
            <a:off x="11683187" y="8132755"/>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25" name="AutoShape 25"/>
          <p:cNvSpPr/>
          <p:nvPr/>
        </p:nvSpPr>
        <p:spPr>
          <a:xfrm flipV="1">
            <a:off x="8542353" y="3072516"/>
            <a:ext cx="5720892" cy="1103877"/>
          </a:xfrm>
          <a:prstGeom prst="line">
            <a:avLst/>
          </a:prstGeom>
          <a:ln w="38100" cap="flat">
            <a:solidFill>
              <a:srgbClr val="000000"/>
            </a:solidFill>
            <a:prstDash val="solid"/>
            <a:headEnd type="arrow" w="med" len="sm"/>
            <a:tailEnd type="arrow" w="med" len="sm"/>
          </a:ln>
        </p:spPr>
        <p:txBody>
          <a:bodyPr/>
          <a:lstStyle/>
          <a:p>
            <a:endParaRPr lang="en-US"/>
          </a:p>
        </p:txBody>
      </p:sp>
      <p:sp>
        <p:nvSpPr>
          <p:cNvPr id="26" name="AutoShape 26"/>
          <p:cNvSpPr/>
          <p:nvPr/>
        </p:nvSpPr>
        <p:spPr>
          <a:xfrm>
            <a:off x="9207531" y="4841571"/>
            <a:ext cx="5066200" cy="120236"/>
          </a:xfrm>
          <a:prstGeom prst="line">
            <a:avLst/>
          </a:prstGeom>
          <a:ln w="38100" cap="flat">
            <a:solidFill>
              <a:srgbClr val="000000"/>
            </a:solidFill>
            <a:prstDash val="solid"/>
            <a:headEnd type="arrow" w="med" len="sm"/>
            <a:tailEnd type="arrow" w="med" len="sm"/>
          </a:ln>
        </p:spPr>
        <p:txBody>
          <a:bodyPr/>
          <a:lstStyle/>
          <a:p>
            <a:endParaRPr lang="en-US"/>
          </a:p>
        </p:txBody>
      </p:sp>
      <p:sp>
        <p:nvSpPr>
          <p:cNvPr id="27" name="AutoShape 27"/>
          <p:cNvSpPr/>
          <p:nvPr/>
        </p:nvSpPr>
        <p:spPr>
          <a:xfrm>
            <a:off x="8542353" y="5506749"/>
            <a:ext cx="5731378" cy="1340212"/>
          </a:xfrm>
          <a:prstGeom prst="line">
            <a:avLst/>
          </a:prstGeom>
          <a:ln w="38100" cap="flat">
            <a:solidFill>
              <a:srgbClr val="000000"/>
            </a:solidFill>
            <a:prstDash val="solid"/>
            <a:headEnd type="arrow" w="med" len="sm"/>
            <a:tailEnd type="arrow" w="med" len="sm"/>
          </a:ln>
        </p:spPr>
        <p:txBody>
          <a:bodyPr/>
          <a:lstStyle/>
          <a:p>
            <a:endParaRPr lang="en-US"/>
          </a:p>
        </p:txBody>
      </p:sp>
      <p:sp>
        <p:nvSpPr>
          <p:cNvPr id="28" name="TextBox 28"/>
          <p:cNvSpPr txBox="1"/>
          <p:nvPr/>
        </p:nvSpPr>
        <p:spPr>
          <a:xfrm rot="-665889">
            <a:off x="9542344" y="3095005"/>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29" name="TextBox 29"/>
          <p:cNvSpPr txBox="1"/>
          <p:nvPr/>
        </p:nvSpPr>
        <p:spPr>
          <a:xfrm>
            <a:off x="9778781" y="4352621"/>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30" name="TextBox 30"/>
          <p:cNvSpPr txBox="1"/>
          <p:nvPr/>
        </p:nvSpPr>
        <p:spPr>
          <a:xfrm rot="692834">
            <a:off x="9948915" y="5653694"/>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Read/Write</a:t>
            </a:r>
          </a:p>
        </p:txBody>
      </p:sp>
      <p:sp>
        <p:nvSpPr>
          <p:cNvPr id="31" name="Freeform 31"/>
          <p:cNvSpPr/>
          <p:nvPr/>
        </p:nvSpPr>
        <p:spPr>
          <a:xfrm>
            <a:off x="7100630" y="7618777"/>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9"/>
            <a:stretch>
              <a:fillRect/>
            </a:stretch>
          </a:blipFill>
        </p:spPr>
        <p:txBody>
          <a:bodyPr/>
          <a:lstStyle/>
          <a:p>
            <a:endParaRPr lang="en-US"/>
          </a:p>
        </p:txBody>
      </p:sp>
      <p:sp>
        <p:nvSpPr>
          <p:cNvPr id="32" name="TextBox 32"/>
          <p:cNvSpPr txBox="1"/>
          <p:nvPr/>
        </p:nvSpPr>
        <p:spPr>
          <a:xfrm>
            <a:off x="6137711" y="9075358"/>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33" name="AutoShape 33"/>
          <p:cNvSpPr/>
          <p:nvPr/>
        </p:nvSpPr>
        <p:spPr>
          <a:xfrm flipV="1">
            <a:off x="7786058" y="3857930"/>
            <a:ext cx="7262601" cy="3760847"/>
          </a:xfrm>
          <a:prstGeom prst="line">
            <a:avLst/>
          </a:prstGeom>
          <a:ln w="38100" cap="flat">
            <a:solidFill>
              <a:srgbClr val="000000"/>
            </a:solidFill>
            <a:prstDash val="sysDot"/>
            <a:headEnd type="none" w="sm" len="sm"/>
            <a:tailEnd type="arrow" w="med" len="sm"/>
          </a:ln>
        </p:spPr>
        <p:txBody>
          <a:bodyPr/>
          <a:lstStyle/>
          <a:p>
            <a:endParaRPr lang="en-US"/>
          </a:p>
        </p:txBody>
      </p:sp>
      <p:sp>
        <p:nvSpPr>
          <p:cNvPr id="34" name="AutoShape 34"/>
          <p:cNvSpPr/>
          <p:nvPr/>
        </p:nvSpPr>
        <p:spPr>
          <a:xfrm flipV="1">
            <a:off x="7786058" y="5747222"/>
            <a:ext cx="7273087" cy="1871555"/>
          </a:xfrm>
          <a:prstGeom prst="line">
            <a:avLst/>
          </a:prstGeom>
          <a:ln w="38100" cap="flat">
            <a:solidFill>
              <a:srgbClr val="000000"/>
            </a:solidFill>
            <a:prstDash val="sysDot"/>
            <a:headEnd type="none" w="sm" len="sm"/>
            <a:tailEnd type="arrow" w="med" len="sm"/>
          </a:ln>
        </p:spPr>
        <p:txBody>
          <a:bodyPr/>
          <a:lstStyle/>
          <a:p>
            <a:endParaRPr lang="en-US"/>
          </a:p>
        </p:txBody>
      </p:sp>
      <p:sp>
        <p:nvSpPr>
          <p:cNvPr id="35" name="AutoShape 35"/>
          <p:cNvSpPr/>
          <p:nvPr/>
        </p:nvSpPr>
        <p:spPr>
          <a:xfrm>
            <a:off x="7786058" y="7618777"/>
            <a:ext cx="7273087" cy="13599"/>
          </a:xfrm>
          <a:prstGeom prst="line">
            <a:avLst/>
          </a:prstGeom>
          <a:ln w="38100" cap="flat">
            <a:solidFill>
              <a:srgbClr val="000000"/>
            </a:solidFill>
            <a:prstDash val="sysDot"/>
            <a:headEnd type="none" w="sm" len="sm"/>
            <a:tailEnd type="arrow" w="med" len="sm"/>
          </a:ln>
        </p:spPr>
        <p:txBody>
          <a:bodyPr/>
          <a:lstStyle/>
          <a:p>
            <a:endParaRPr lang="en-US"/>
          </a:p>
        </p:txBody>
      </p:sp>
      <p:sp>
        <p:nvSpPr>
          <p:cNvPr id="36" name="AutoShape 36"/>
          <p:cNvSpPr/>
          <p:nvPr/>
        </p:nvSpPr>
        <p:spPr>
          <a:xfrm flipV="1">
            <a:off x="7786058" y="5506749"/>
            <a:ext cx="756295" cy="2112028"/>
          </a:xfrm>
          <a:prstGeom prst="line">
            <a:avLst/>
          </a:prstGeom>
          <a:ln w="38100" cap="flat">
            <a:solidFill>
              <a:srgbClr val="000000"/>
            </a:solidFill>
            <a:prstDash val="sysDot"/>
            <a:headEnd type="none" w="sm" len="sm"/>
            <a:tailEnd type="arrow" w="med" len="sm"/>
          </a:ln>
        </p:spPr>
        <p:txBody>
          <a:bodyPr/>
          <a:lstStyle/>
          <a:p>
            <a:endParaRPr lang="en-US"/>
          </a:p>
        </p:txBody>
      </p:sp>
      <p:sp>
        <p:nvSpPr>
          <p:cNvPr id="37" name="TextBox 37"/>
          <p:cNvSpPr txBox="1"/>
          <p:nvPr/>
        </p:nvSpPr>
        <p:spPr>
          <a:xfrm>
            <a:off x="13238611" y="1599661"/>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1652560">
            <a:off x="-5192207" y="4888540"/>
            <a:ext cx="9621431" cy="9789932"/>
          </a:xfrm>
          <a:prstGeom prst="rect">
            <a:avLst/>
          </a:prstGeom>
        </p:spPr>
      </p:pic>
      <p:pic>
        <p:nvPicPr>
          <p:cNvPr id="3" name="Picture 3"/>
          <p:cNvPicPr>
            <a:picLocks noChangeAspect="1"/>
          </p:cNvPicPr>
          <p:nvPr/>
        </p:nvPicPr>
        <p:blipFill>
          <a:blip r:embed="rId4">
            <a:alphaModFix amt="50000"/>
          </a:blip>
          <a:srcRect/>
          <a:stretch>
            <a:fillRect/>
          </a:stretch>
        </p:blipFill>
        <p:spPr>
          <a:xfrm rot="9720163">
            <a:off x="14981637" y="-2846223"/>
            <a:ext cx="8670039" cy="8654721"/>
          </a:xfrm>
          <a:prstGeom prst="rect">
            <a:avLst/>
          </a:prstGeom>
        </p:spPr>
      </p:pic>
      <p:sp>
        <p:nvSpPr>
          <p:cNvPr id="4" name="Freeform 4"/>
          <p:cNvSpPr/>
          <p:nvPr/>
        </p:nvSpPr>
        <p:spPr>
          <a:xfrm>
            <a:off x="10552759" y="2160098"/>
            <a:ext cx="1570829" cy="1570829"/>
          </a:xfrm>
          <a:custGeom>
            <a:avLst/>
            <a:gdLst/>
            <a:ahLst/>
            <a:cxnLst/>
            <a:rect l="l" t="t" r="r" b="b"/>
            <a:pathLst>
              <a:path w="1570829" h="1570829">
                <a:moveTo>
                  <a:pt x="0" y="0"/>
                </a:moveTo>
                <a:lnTo>
                  <a:pt x="1570829" y="0"/>
                </a:lnTo>
                <a:lnTo>
                  <a:pt x="1570829" y="1570828"/>
                </a:lnTo>
                <a:lnTo>
                  <a:pt x="0" y="1570828"/>
                </a:lnTo>
                <a:lnTo>
                  <a:pt x="0" y="0"/>
                </a:lnTo>
                <a:close/>
              </a:path>
            </a:pathLst>
          </a:custGeom>
          <a:blipFill>
            <a:blip r:embed="rId5"/>
            <a:stretch>
              <a:fillRect/>
            </a:stretch>
          </a:blipFill>
        </p:spPr>
        <p:txBody>
          <a:bodyPr/>
          <a:lstStyle/>
          <a:p>
            <a:endParaRPr lang="en-US"/>
          </a:p>
        </p:txBody>
      </p:sp>
      <p:sp>
        <p:nvSpPr>
          <p:cNvPr id="5" name="Freeform 5"/>
          <p:cNvSpPr/>
          <p:nvPr/>
        </p:nvSpPr>
        <p:spPr>
          <a:xfrm>
            <a:off x="10568647" y="4113888"/>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sp>
        <p:nvSpPr>
          <p:cNvPr id="6" name="Freeform 6"/>
          <p:cNvSpPr/>
          <p:nvPr/>
        </p:nvSpPr>
        <p:spPr>
          <a:xfrm>
            <a:off x="10552759" y="6160967"/>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9829175" y="1222829"/>
            <a:ext cx="2882493" cy="6795979"/>
            <a:chOff x="0" y="0"/>
            <a:chExt cx="759175" cy="1789887"/>
          </a:xfrm>
        </p:grpSpPr>
        <p:sp>
          <p:nvSpPr>
            <p:cNvPr id="8" name="Freeform 8"/>
            <p:cNvSpPr/>
            <p:nvPr/>
          </p:nvSpPr>
          <p:spPr>
            <a:xfrm>
              <a:off x="0" y="0"/>
              <a:ext cx="759175" cy="1789887"/>
            </a:xfrm>
            <a:custGeom>
              <a:avLst/>
              <a:gdLst/>
              <a:ahLst/>
              <a:cxnLst/>
              <a:rect l="l" t="t" r="r" b="b"/>
              <a:pathLst>
                <a:path w="759175" h="1789887">
                  <a:moveTo>
                    <a:pt x="136978" y="0"/>
                  </a:moveTo>
                  <a:lnTo>
                    <a:pt x="622197" y="0"/>
                  </a:lnTo>
                  <a:cubicBezTo>
                    <a:pt x="658526" y="0"/>
                    <a:pt x="693367" y="14432"/>
                    <a:pt x="719055" y="40120"/>
                  </a:cubicBezTo>
                  <a:cubicBezTo>
                    <a:pt x="744744" y="65808"/>
                    <a:pt x="759175" y="100649"/>
                    <a:pt x="759175" y="136978"/>
                  </a:cubicBezTo>
                  <a:lnTo>
                    <a:pt x="759175" y="1652910"/>
                  </a:lnTo>
                  <a:cubicBezTo>
                    <a:pt x="759175" y="1689238"/>
                    <a:pt x="744744" y="1724079"/>
                    <a:pt x="719055" y="1749768"/>
                  </a:cubicBezTo>
                  <a:cubicBezTo>
                    <a:pt x="693367" y="1775456"/>
                    <a:pt x="658526" y="1789887"/>
                    <a:pt x="622197" y="1789887"/>
                  </a:cubicBezTo>
                  <a:lnTo>
                    <a:pt x="136978" y="1789887"/>
                  </a:lnTo>
                  <a:cubicBezTo>
                    <a:pt x="100649" y="1789887"/>
                    <a:pt x="65808" y="1775456"/>
                    <a:pt x="40120" y="1749768"/>
                  </a:cubicBezTo>
                  <a:cubicBezTo>
                    <a:pt x="14432" y="1724079"/>
                    <a:pt x="0" y="1689238"/>
                    <a:pt x="0" y="1652910"/>
                  </a:cubicBezTo>
                  <a:lnTo>
                    <a:pt x="0" y="136978"/>
                  </a:lnTo>
                  <a:cubicBezTo>
                    <a:pt x="0" y="100649"/>
                    <a:pt x="14432" y="65808"/>
                    <a:pt x="40120" y="40120"/>
                  </a:cubicBezTo>
                  <a:cubicBezTo>
                    <a:pt x="65808" y="14432"/>
                    <a:pt x="100649" y="0"/>
                    <a:pt x="136978" y="0"/>
                  </a:cubicBezTo>
                  <a:close/>
                </a:path>
              </a:pathLst>
            </a:custGeom>
            <a:solidFill>
              <a:srgbClr val="D9D9D9">
                <a:alpha val="45882"/>
              </a:srgbClr>
            </a:solidFill>
          </p:spPr>
          <p:txBody>
            <a:bodyPr/>
            <a:lstStyle/>
            <a:p>
              <a:endParaRPr lang="en-US"/>
            </a:p>
          </p:txBody>
        </p:sp>
        <p:sp>
          <p:nvSpPr>
            <p:cNvPr id="9" name="TextBox 9"/>
            <p:cNvSpPr txBox="1"/>
            <p:nvPr/>
          </p:nvSpPr>
          <p:spPr>
            <a:xfrm>
              <a:off x="0" y="-104775"/>
              <a:ext cx="759175" cy="1894662"/>
            </a:xfrm>
            <a:prstGeom prst="rect">
              <a:avLst/>
            </a:prstGeom>
          </p:spPr>
          <p:txBody>
            <a:bodyPr lIns="50800" tIns="50800" rIns="50800" bIns="50800" rtlCol="0" anchor="ctr"/>
            <a:lstStyle/>
            <a:p>
              <a:pPr algn="ctr">
                <a:lnSpc>
                  <a:spcPts val="3080"/>
                </a:lnSpc>
              </a:pPr>
              <a:endParaRPr/>
            </a:p>
          </p:txBody>
        </p:sp>
      </p:grpSp>
      <p:sp>
        <p:nvSpPr>
          <p:cNvPr id="10" name="TextBox 10"/>
          <p:cNvSpPr txBox="1"/>
          <p:nvPr/>
        </p:nvSpPr>
        <p:spPr>
          <a:xfrm>
            <a:off x="8044846" y="8162816"/>
            <a:ext cx="661843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Bold"/>
              </a:rPr>
              <a:t>Cluster (Master - Master)</a:t>
            </a:r>
          </a:p>
        </p:txBody>
      </p:sp>
      <p:sp>
        <p:nvSpPr>
          <p:cNvPr id="11" name="TextBox 11"/>
          <p:cNvSpPr txBox="1"/>
          <p:nvPr/>
        </p:nvSpPr>
        <p:spPr>
          <a:xfrm>
            <a:off x="12427961" y="2510315"/>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172.16.200.128 : 3306</a:t>
            </a:r>
          </a:p>
        </p:txBody>
      </p:sp>
      <p:sp>
        <p:nvSpPr>
          <p:cNvPr id="12" name="TextBox 12"/>
          <p:cNvSpPr txBox="1"/>
          <p:nvPr/>
        </p:nvSpPr>
        <p:spPr>
          <a:xfrm>
            <a:off x="12427961" y="6511184"/>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172.16.200.130 : 3306</a:t>
            </a:r>
          </a:p>
        </p:txBody>
      </p:sp>
      <p:sp>
        <p:nvSpPr>
          <p:cNvPr id="13" name="TextBox 13"/>
          <p:cNvSpPr txBox="1"/>
          <p:nvPr/>
        </p:nvSpPr>
        <p:spPr>
          <a:xfrm>
            <a:off x="12427961" y="4464106"/>
            <a:ext cx="5188526" cy="614784"/>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172.16.200.129 : 3306</a:t>
            </a:r>
          </a:p>
        </p:txBody>
      </p:sp>
      <p:sp>
        <p:nvSpPr>
          <p:cNvPr id="14" name="Freeform 14"/>
          <p:cNvSpPr/>
          <p:nvPr/>
        </p:nvSpPr>
        <p:spPr>
          <a:xfrm>
            <a:off x="3435953" y="4201195"/>
            <a:ext cx="1370856" cy="1370856"/>
          </a:xfrm>
          <a:custGeom>
            <a:avLst/>
            <a:gdLst/>
            <a:ahLst/>
            <a:cxnLst/>
            <a:rect l="l" t="t" r="r" b="b"/>
            <a:pathLst>
              <a:path w="1370856" h="1370856">
                <a:moveTo>
                  <a:pt x="0" y="0"/>
                </a:moveTo>
                <a:lnTo>
                  <a:pt x="1370856" y="0"/>
                </a:lnTo>
                <a:lnTo>
                  <a:pt x="1370856" y="1370856"/>
                </a:lnTo>
                <a:lnTo>
                  <a:pt x="0" y="1370856"/>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169520" y="4573284"/>
            <a:ext cx="3260070" cy="708469"/>
          </a:xfrm>
          <a:prstGeom prst="rect">
            <a:avLst/>
          </a:prstGeom>
        </p:spPr>
        <p:txBody>
          <a:bodyPr lIns="0" tIns="0" rIns="0" bIns="0" rtlCol="0" anchor="t">
            <a:spAutoFit/>
          </a:bodyPr>
          <a:lstStyle/>
          <a:p>
            <a:pPr marL="0" lvl="0" indent="0" algn="ctr">
              <a:lnSpc>
                <a:spcPts val="5050"/>
              </a:lnSpc>
            </a:pPr>
            <a:r>
              <a:rPr lang="en-US" sz="3607">
                <a:solidFill>
                  <a:srgbClr val="2B2B2B"/>
                </a:solidFill>
                <a:latin typeface="Agrandir"/>
              </a:rPr>
              <a:t>172.25.45.143</a:t>
            </a:r>
          </a:p>
        </p:txBody>
      </p:sp>
      <p:sp>
        <p:nvSpPr>
          <p:cNvPr id="16" name="AutoShape 16"/>
          <p:cNvSpPr/>
          <p:nvPr/>
        </p:nvSpPr>
        <p:spPr>
          <a:xfrm flipV="1">
            <a:off x="4806809" y="2945512"/>
            <a:ext cx="5745950" cy="1941111"/>
          </a:xfrm>
          <a:prstGeom prst="line">
            <a:avLst/>
          </a:prstGeom>
          <a:ln w="38100" cap="flat">
            <a:solidFill>
              <a:srgbClr val="000000"/>
            </a:solidFill>
            <a:prstDash val="sysDot"/>
            <a:headEnd type="none" w="sm" len="sm"/>
            <a:tailEnd type="arrow" w="med" len="sm"/>
          </a:ln>
        </p:spPr>
        <p:txBody>
          <a:bodyPr/>
          <a:lstStyle/>
          <a:p>
            <a:endParaRPr lang="en-US"/>
          </a:p>
        </p:txBody>
      </p:sp>
      <p:sp>
        <p:nvSpPr>
          <p:cNvPr id="17" name="AutoShape 17"/>
          <p:cNvSpPr/>
          <p:nvPr/>
        </p:nvSpPr>
        <p:spPr>
          <a:xfrm>
            <a:off x="4806809" y="4886623"/>
            <a:ext cx="5761838" cy="12680"/>
          </a:xfrm>
          <a:prstGeom prst="line">
            <a:avLst/>
          </a:prstGeom>
          <a:ln w="38100" cap="flat">
            <a:solidFill>
              <a:srgbClr val="000000"/>
            </a:solidFill>
            <a:prstDash val="sysDot"/>
            <a:headEnd type="none" w="sm" len="sm"/>
            <a:tailEnd type="arrow" w="med" len="sm"/>
          </a:ln>
        </p:spPr>
        <p:txBody>
          <a:bodyPr/>
          <a:lstStyle/>
          <a:p>
            <a:endParaRPr lang="en-US"/>
          </a:p>
        </p:txBody>
      </p:sp>
      <p:sp>
        <p:nvSpPr>
          <p:cNvPr id="18" name="AutoShape 18"/>
          <p:cNvSpPr/>
          <p:nvPr/>
        </p:nvSpPr>
        <p:spPr>
          <a:xfrm>
            <a:off x="4806809" y="4886623"/>
            <a:ext cx="5745950" cy="2059758"/>
          </a:xfrm>
          <a:prstGeom prst="line">
            <a:avLst/>
          </a:prstGeom>
          <a:ln w="38100" cap="flat">
            <a:solidFill>
              <a:srgbClr val="000000"/>
            </a:solidFill>
            <a:prstDash val="sysDot"/>
            <a:headEnd type="none" w="sm" len="sm"/>
            <a:tailEnd type="arrow" w="med" len="sm"/>
          </a:ln>
        </p:spPr>
        <p:txBody>
          <a:bodyPr/>
          <a:lstStyle/>
          <a:p>
            <a:endParaRPr lang="en-US"/>
          </a:p>
        </p:txBody>
      </p:sp>
      <p:sp>
        <p:nvSpPr>
          <p:cNvPr id="19" name="TextBox 19"/>
          <p:cNvSpPr txBox="1"/>
          <p:nvPr/>
        </p:nvSpPr>
        <p:spPr>
          <a:xfrm>
            <a:off x="2506416" y="5759929"/>
            <a:ext cx="3641070" cy="675640"/>
          </a:xfrm>
          <a:prstGeom prst="rect">
            <a:avLst/>
          </a:prstGeom>
        </p:spPr>
        <p:txBody>
          <a:bodyPr lIns="0" tIns="0" rIns="0" bIns="0" rtlCol="0" anchor="t">
            <a:spAutoFit/>
          </a:bodyPr>
          <a:lstStyle/>
          <a:p>
            <a:pPr marL="0" lvl="0" indent="0" algn="ctr">
              <a:lnSpc>
                <a:spcPts val="4759"/>
              </a:lnSpc>
            </a:pPr>
            <a:r>
              <a:rPr lang="en-US" sz="3399">
                <a:solidFill>
                  <a:srgbClr val="2B2B2B"/>
                </a:solidFill>
                <a:latin typeface="Agrandir Bold"/>
              </a:rPr>
              <a:t>Cluster Control</a:t>
            </a:r>
          </a:p>
        </p:txBody>
      </p:sp>
      <p:sp>
        <p:nvSpPr>
          <p:cNvPr id="20" name="TextBox 20"/>
          <p:cNvSpPr txBox="1"/>
          <p:nvPr/>
        </p:nvSpPr>
        <p:spPr>
          <a:xfrm>
            <a:off x="411349" y="274149"/>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2.2 System Design</a:t>
            </a:r>
          </a:p>
        </p:txBody>
      </p:sp>
      <p:sp>
        <p:nvSpPr>
          <p:cNvPr id="21" name="TextBox 21"/>
          <p:cNvSpPr txBox="1"/>
          <p:nvPr/>
        </p:nvSpPr>
        <p:spPr>
          <a:xfrm rot="-1129443">
            <a:off x="5692181" y="3461099"/>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2" name="TextBox 22"/>
          <p:cNvSpPr txBox="1"/>
          <p:nvPr/>
        </p:nvSpPr>
        <p:spPr>
          <a:xfrm>
            <a:off x="5902355" y="4410353"/>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3" name="TextBox 23"/>
          <p:cNvSpPr txBox="1"/>
          <p:nvPr/>
        </p:nvSpPr>
        <p:spPr>
          <a:xfrm rot="1116534">
            <a:off x="5725974" y="5346271"/>
            <a:ext cx="3641070" cy="488950"/>
          </a:xfrm>
          <a:prstGeom prst="rect">
            <a:avLst/>
          </a:prstGeom>
        </p:spPr>
        <p:txBody>
          <a:bodyPr lIns="0" tIns="0" rIns="0" bIns="0" rtlCol="0" anchor="t">
            <a:spAutoFit/>
          </a:bodyPr>
          <a:lstStyle/>
          <a:p>
            <a:pPr marL="0" lvl="0" indent="0" algn="ctr">
              <a:lnSpc>
                <a:spcPts val="3499"/>
              </a:lnSpc>
            </a:pPr>
            <a:r>
              <a:rPr lang="en-US" sz="2499">
                <a:solidFill>
                  <a:srgbClr val="2B2B2B"/>
                </a:solidFill>
                <a:latin typeface="Agrandir"/>
              </a:rPr>
              <a:t>SSH : Port 22</a:t>
            </a:r>
          </a:p>
        </p:txBody>
      </p:sp>
      <p:sp>
        <p:nvSpPr>
          <p:cNvPr id="24" name="TextBox 24"/>
          <p:cNvSpPr txBox="1"/>
          <p:nvPr/>
        </p:nvSpPr>
        <p:spPr>
          <a:xfrm>
            <a:off x="9449886" y="1309687"/>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8457870" y="-85481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855541" y="7992839"/>
            <a:ext cx="10522933" cy="2420275"/>
          </a:xfrm>
          <a:prstGeom prst="rect">
            <a:avLst/>
          </a:prstGeom>
        </p:spPr>
      </p:pic>
      <p:sp>
        <p:nvSpPr>
          <p:cNvPr id="4" name="Freeform 4"/>
          <p:cNvSpPr/>
          <p:nvPr/>
        </p:nvSpPr>
        <p:spPr>
          <a:xfrm>
            <a:off x="4334503" y="4011089"/>
            <a:ext cx="1725785" cy="1725785"/>
          </a:xfrm>
          <a:custGeom>
            <a:avLst/>
            <a:gdLst/>
            <a:ahLst/>
            <a:cxnLst/>
            <a:rect l="l" t="t" r="r" b="b"/>
            <a:pathLst>
              <a:path w="1725785" h="1725785">
                <a:moveTo>
                  <a:pt x="0" y="0"/>
                </a:moveTo>
                <a:lnTo>
                  <a:pt x="1725785" y="0"/>
                </a:lnTo>
                <a:lnTo>
                  <a:pt x="1725785" y="1725785"/>
                </a:lnTo>
                <a:lnTo>
                  <a:pt x="0" y="1725785"/>
                </a:lnTo>
                <a:lnTo>
                  <a:pt x="0" y="0"/>
                </a:lnTo>
                <a:close/>
              </a:path>
            </a:pathLst>
          </a:custGeom>
          <a:blipFill>
            <a:blip r:embed="rId4"/>
            <a:stretch>
              <a:fillRect/>
            </a:stretch>
          </a:blipFill>
        </p:spPr>
        <p:txBody>
          <a:bodyPr/>
          <a:lstStyle/>
          <a:p>
            <a:endParaRPr lang="en-US"/>
          </a:p>
        </p:txBody>
      </p:sp>
      <p:sp>
        <p:nvSpPr>
          <p:cNvPr id="5" name="Freeform 5"/>
          <p:cNvSpPr/>
          <p:nvPr/>
        </p:nvSpPr>
        <p:spPr>
          <a:xfrm rot="-5400000">
            <a:off x="9144000" y="4195288"/>
            <a:ext cx="1330356" cy="1330356"/>
          </a:xfrm>
          <a:custGeom>
            <a:avLst/>
            <a:gdLst/>
            <a:ahLst/>
            <a:cxnLst/>
            <a:rect l="l" t="t" r="r" b="b"/>
            <a:pathLst>
              <a:path w="1330356" h="1330356">
                <a:moveTo>
                  <a:pt x="0" y="0"/>
                </a:moveTo>
                <a:lnTo>
                  <a:pt x="1330356" y="0"/>
                </a:lnTo>
                <a:lnTo>
                  <a:pt x="1330356" y="1330356"/>
                </a:lnTo>
                <a:lnTo>
                  <a:pt x="0" y="1330356"/>
                </a:lnTo>
                <a:lnTo>
                  <a:pt x="0" y="0"/>
                </a:lnTo>
                <a:close/>
              </a:path>
            </a:pathLst>
          </a:custGeom>
          <a:blipFill>
            <a:blip r:embed="rId5"/>
            <a:stretch>
              <a:fillRect/>
            </a:stretch>
          </a:blipFill>
        </p:spPr>
        <p:txBody>
          <a:bodyPr/>
          <a:lstStyle/>
          <a:p>
            <a:endParaRPr lang="en-US"/>
          </a:p>
        </p:txBody>
      </p:sp>
      <p:sp>
        <p:nvSpPr>
          <p:cNvPr id="6" name="Freeform 6"/>
          <p:cNvSpPr/>
          <p:nvPr/>
        </p:nvSpPr>
        <p:spPr>
          <a:xfrm>
            <a:off x="14255616" y="1876561"/>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sp>
        <p:nvSpPr>
          <p:cNvPr id="7" name="Freeform 7"/>
          <p:cNvSpPr/>
          <p:nvPr/>
        </p:nvSpPr>
        <p:spPr>
          <a:xfrm>
            <a:off x="14260115" y="3747768"/>
            <a:ext cx="1570829" cy="1570829"/>
          </a:xfrm>
          <a:custGeom>
            <a:avLst/>
            <a:gdLst/>
            <a:ahLst/>
            <a:cxnLst/>
            <a:rect l="l" t="t" r="r" b="b"/>
            <a:pathLst>
              <a:path w="1570829" h="1570829">
                <a:moveTo>
                  <a:pt x="0" y="0"/>
                </a:moveTo>
                <a:lnTo>
                  <a:pt x="1570828" y="0"/>
                </a:lnTo>
                <a:lnTo>
                  <a:pt x="1570828" y="1570829"/>
                </a:lnTo>
                <a:lnTo>
                  <a:pt x="0" y="1570829"/>
                </a:lnTo>
                <a:lnTo>
                  <a:pt x="0" y="0"/>
                </a:lnTo>
                <a:close/>
              </a:path>
            </a:pathLst>
          </a:custGeom>
          <a:blipFill>
            <a:blip r:embed="rId6"/>
            <a:stretch>
              <a:fillRect/>
            </a:stretch>
          </a:blipFill>
        </p:spPr>
        <p:txBody>
          <a:bodyPr/>
          <a:lstStyle/>
          <a:p>
            <a:endParaRPr lang="en-US"/>
          </a:p>
        </p:txBody>
      </p:sp>
      <p:sp>
        <p:nvSpPr>
          <p:cNvPr id="8" name="Freeform 8"/>
          <p:cNvSpPr/>
          <p:nvPr/>
        </p:nvSpPr>
        <p:spPr>
          <a:xfrm>
            <a:off x="14249628" y="5460620"/>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6"/>
            <a:stretch>
              <a:fillRect/>
            </a:stretch>
          </a:blipFill>
        </p:spPr>
        <p:txBody>
          <a:bodyPr/>
          <a:lstStyle/>
          <a:p>
            <a:endParaRPr lang="en-US"/>
          </a:p>
        </p:txBody>
      </p:sp>
      <p:grpSp>
        <p:nvGrpSpPr>
          <p:cNvPr id="9" name="Group 9"/>
          <p:cNvGrpSpPr/>
          <p:nvPr/>
        </p:nvGrpSpPr>
        <p:grpSpPr>
          <a:xfrm>
            <a:off x="13642313" y="957262"/>
            <a:ext cx="2785530" cy="6670667"/>
            <a:chOff x="0" y="0"/>
            <a:chExt cx="733637" cy="1756884"/>
          </a:xfrm>
        </p:grpSpPr>
        <p:sp>
          <p:nvSpPr>
            <p:cNvPr id="10" name="Freeform 10"/>
            <p:cNvSpPr/>
            <p:nvPr/>
          </p:nvSpPr>
          <p:spPr>
            <a:xfrm>
              <a:off x="0" y="0"/>
              <a:ext cx="733637" cy="1756884"/>
            </a:xfrm>
            <a:custGeom>
              <a:avLst/>
              <a:gdLst/>
              <a:ahLst/>
              <a:cxnLst/>
              <a:rect l="l" t="t" r="r" b="b"/>
              <a:pathLst>
                <a:path w="733637" h="1756884">
                  <a:moveTo>
                    <a:pt x="141746" y="0"/>
                  </a:moveTo>
                  <a:lnTo>
                    <a:pt x="591891" y="0"/>
                  </a:lnTo>
                  <a:cubicBezTo>
                    <a:pt x="670176" y="0"/>
                    <a:pt x="733637" y="63462"/>
                    <a:pt x="733637" y="141746"/>
                  </a:cubicBezTo>
                  <a:lnTo>
                    <a:pt x="733637" y="1615138"/>
                  </a:lnTo>
                  <a:cubicBezTo>
                    <a:pt x="733637" y="1693422"/>
                    <a:pt x="670176" y="1756884"/>
                    <a:pt x="591891" y="1756884"/>
                  </a:cubicBezTo>
                  <a:lnTo>
                    <a:pt x="141746" y="1756884"/>
                  </a:lnTo>
                  <a:cubicBezTo>
                    <a:pt x="104153" y="1756884"/>
                    <a:pt x="68099" y="1741950"/>
                    <a:pt x="41516" y="1715367"/>
                  </a:cubicBezTo>
                  <a:cubicBezTo>
                    <a:pt x="14934" y="1688785"/>
                    <a:pt x="0" y="1652731"/>
                    <a:pt x="0" y="1615138"/>
                  </a:cubicBezTo>
                  <a:lnTo>
                    <a:pt x="0" y="141746"/>
                  </a:lnTo>
                  <a:cubicBezTo>
                    <a:pt x="0" y="63462"/>
                    <a:pt x="63462" y="0"/>
                    <a:pt x="141746" y="0"/>
                  </a:cubicBezTo>
                  <a:close/>
                </a:path>
              </a:pathLst>
            </a:custGeom>
            <a:solidFill>
              <a:srgbClr val="D9D9D9">
                <a:alpha val="45882"/>
              </a:srgbClr>
            </a:solidFill>
          </p:spPr>
          <p:txBody>
            <a:bodyPr/>
            <a:lstStyle/>
            <a:p>
              <a:endParaRPr lang="en-US"/>
            </a:p>
          </p:txBody>
        </p:sp>
        <p:sp>
          <p:nvSpPr>
            <p:cNvPr id="11" name="TextBox 11"/>
            <p:cNvSpPr txBox="1"/>
            <p:nvPr/>
          </p:nvSpPr>
          <p:spPr>
            <a:xfrm>
              <a:off x="0" y="-104775"/>
              <a:ext cx="733637" cy="1861659"/>
            </a:xfrm>
            <a:prstGeom prst="rect">
              <a:avLst/>
            </a:prstGeom>
          </p:spPr>
          <p:txBody>
            <a:bodyPr lIns="50800" tIns="50800" rIns="50800" bIns="50800" rtlCol="0" anchor="ctr"/>
            <a:lstStyle/>
            <a:p>
              <a:pPr algn="ctr">
                <a:lnSpc>
                  <a:spcPts val="3080"/>
                </a:lnSpc>
              </a:pPr>
              <a:endParaRPr/>
            </a:p>
          </p:txBody>
        </p:sp>
      </p:grpSp>
      <p:sp>
        <p:nvSpPr>
          <p:cNvPr id="12" name="AutoShape 12"/>
          <p:cNvSpPr/>
          <p:nvPr/>
        </p:nvSpPr>
        <p:spPr>
          <a:xfrm flipV="1">
            <a:off x="9809178" y="2661975"/>
            <a:ext cx="4446438" cy="1533313"/>
          </a:xfrm>
          <a:prstGeom prst="line">
            <a:avLst/>
          </a:prstGeom>
          <a:ln w="38100" cap="flat">
            <a:solidFill>
              <a:srgbClr val="000000"/>
            </a:solidFill>
            <a:prstDash val="solid"/>
            <a:headEnd type="arrow" w="med" len="sm"/>
            <a:tailEnd type="arrow" w="med" len="sm"/>
          </a:ln>
        </p:spPr>
        <p:txBody>
          <a:bodyPr/>
          <a:lstStyle/>
          <a:p>
            <a:endParaRPr lang="en-US"/>
          </a:p>
        </p:txBody>
      </p:sp>
      <p:sp>
        <p:nvSpPr>
          <p:cNvPr id="13" name="AutoShape 13"/>
          <p:cNvSpPr/>
          <p:nvPr/>
        </p:nvSpPr>
        <p:spPr>
          <a:xfrm flipV="1">
            <a:off x="10474356" y="4533182"/>
            <a:ext cx="3785758" cy="327284"/>
          </a:xfrm>
          <a:prstGeom prst="line">
            <a:avLst/>
          </a:prstGeom>
          <a:ln w="38100" cap="flat">
            <a:solidFill>
              <a:srgbClr val="000000"/>
            </a:solidFill>
            <a:prstDash val="solid"/>
            <a:headEnd type="arrow" w="med" len="sm"/>
            <a:tailEnd type="arrow" w="med" len="sm"/>
          </a:ln>
        </p:spPr>
        <p:txBody>
          <a:bodyPr/>
          <a:lstStyle/>
          <a:p>
            <a:endParaRPr lang="en-US"/>
          </a:p>
        </p:txBody>
      </p:sp>
      <p:sp>
        <p:nvSpPr>
          <p:cNvPr id="14" name="AutoShape 14"/>
          <p:cNvSpPr/>
          <p:nvPr/>
        </p:nvSpPr>
        <p:spPr>
          <a:xfrm>
            <a:off x="9809178" y="5525644"/>
            <a:ext cx="4440450" cy="720390"/>
          </a:xfrm>
          <a:prstGeom prst="line">
            <a:avLst/>
          </a:prstGeom>
          <a:ln w="38100" cap="flat">
            <a:solidFill>
              <a:srgbClr val="000000"/>
            </a:solidFill>
            <a:prstDash val="solid"/>
            <a:headEnd type="arrow" w="med" len="sm"/>
            <a:tailEnd type="arrow" w="med" len="sm"/>
          </a:ln>
        </p:spPr>
        <p:txBody>
          <a:bodyPr/>
          <a:lstStyle/>
          <a:p>
            <a:endParaRPr lang="en-US"/>
          </a:p>
        </p:txBody>
      </p:sp>
      <p:sp>
        <p:nvSpPr>
          <p:cNvPr id="15" name="Freeform 15"/>
          <p:cNvSpPr/>
          <p:nvPr/>
        </p:nvSpPr>
        <p:spPr>
          <a:xfrm rot="-42935">
            <a:off x="967937" y="4430013"/>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8857892" y="5812996"/>
            <a:ext cx="2377189" cy="1275715"/>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MySQL Router</a:t>
            </a:r>
          </a:p>
        </p:txBody>
      </p:sp>
      <p:sp>
        <p:nvSpPr>
          <p:cNvPr id="17" name="TextBox 17"/>
          <p:cNvSpPr txBox="1"/>
          <p:nvPr/>
        </p:nvSpPr>
        <p:spPr>
          <a:xfrm>
            <a:off x="-130215" y="247111"/>
            <a:ext cx="6811851" cy="109537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2B2B2B"/>
                </a:solidFill>
                <a:latin typeface="Agrandir"/>
              </a:rPr>
              <a:t>2.3 How it works</a:t>
            </a:r>
          </a:p>
        </p:txBody>
      </p:sp>
      <p:sp>
        <p:nvSpPr>
          <p:cNvPr id="18" name="TextBox 18"/>
          <p:cNvSpPr txBox="1"/>
          <p:nvPr/>
        </p:nvSpPr>
        <p:spPr>
          <a:xfrm>
            <a:off x="11725827" y="7599355"/>
            <a:ext cx="6618430" cy="701675"/>
          </a:xfrm>
          <a:prstGeom prst="rect">
            <a:avLst/>
          </a:prstGeom>
        </p:spPr>
        <p:txBody>
          <a:bodyPr lIns="0" tIns="0" rIns="0" bIns="0" rtlCol="0" anchor="t">
            <a:spAutoFit/>
          </a:bodyPr>
          <a:lstStyle/>
          <a:p>
            <a:pPr marL="0" lvl="0" indent="0" algn="ctr">
              <a:lnSpc>
                <a:spcPts val="4900"/>
              </a:lnSpc>
            </a:pPr>
            <a:r>
              <a:rPr lang="en-US" sz="3500">
                <a:solidFill>
                  <a:srgbClr val="032E94"/>
                </a:solidFill>
                <a:latin typeface="Agrandir Bold"/>
              </a:rPr>
              <a:t>Master - Master</a:t>
            </a:r>
          </a:p>
        </p:txBody>
      </p:sp>
      <p:sp>
        <p:nvSpPr>
          <p:cNvPr id="19" name="TextBox 19"/>
          <p:cNvSpPr txBox="1"/>
          <p:nvPr/>
        </p:nvSpPr>
        <p:spPr>
          <a:xfrm rot="-1116228">
            <a:off x="10018950" y="2894629"/>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3. SELECT...</a:t>
            </a:r>
          </a:p>
        </p:txBody>
      </p:sp>
      <p:sp>
        <p:nvSpPr>
          <p:cNvPr id="20" name="TextBox 20"/>
          <p:cNvSpPr txBox="1"/>
          <p:nvPr/>
        </p:nvSpPr>
        <p:spPr>
          <a:xfrm>
            <a:off x="13224994" y="1171036"/>
            <a:ext cx="3641070" cy="701675"/>
          </a:xfrm>
          <a:prstGeom prst="rect">
            <a:avLst/>
          </a:prstGeom>
        </p:spPr>
        <p:txBody>
          <a:bodyPr lIns="0" tIns="0" rIns="0" bIns="0" rtlCol="0" anchor="t">
            <a:spAutoFit/>
          </a:bodyPr>
          <a:lstStyle/>
          <a:p>
            <a:pPr marL="0" lvl="0" indent="0" algn="ctr">
              <a:lnSpc>
                <a:spcPts val="4900"/>
              </a:lnSpc>
            </a:pPr>
            <a:r>
              <a:rPr lang="en-US" sz="3500">
                <a:solidFill>
                  <a:srgbClr val="2B2B2B"/>
                </a:solidFill>
                <a:latin typeface="Agrandir"/>
              </a:rPr>
              <a:t>Replication</a:t>
            </a:r>
          </a:p>
        </p:txBody>
      </p:sp>
      <p:sp>
        <p:nvSpPr>
          <p:cNvPr id="21" name="AutoShape 21"/>
          <p:cNvSpPr/>
          <p:nvPr/>
        </p:nvSpPr>
        <p:spPr>
          <a:xfrm flipV="1">
            <a:off x="1880588" y="4873981"/>
            <a:ext cx="2453915" cy="6675"/>
          </a:xfrm>
          <a:prstGeom prst="line">
            <a:avLst/>
          </a:prstGeom>
          <a:ln w="38100" cap="flat">
            <a:solidFill>
              <a:srgbClr val="000000"/>
            </a:solidFill>
            <a:prstDash val="solid"/>
            <a:headEnd type="triangle" w="lg" len="med"/>
            <a:tailEnd type="arrow" w="med" len="sm"/>
          </a:ln>
        </p:spPr>
        <p:txBody>
          <a:bodyPr/>
          <a:lstStyle/>
          <a:p>
            <a:endParaRPr lang="en-US"/>
          </a:p>
        </p:txBody>
      </p:sp>
      <p:sp>
        <p:nvSpPr>
          <p:cNvPr id="22" name="AutoShape 22"/>
          <p:cNvSpPr/>
          <p:nvPr/>
        </p:nvSpPr>
        <p:spPr>
          <a:xfrm flipV="1">
            <a:off x="6060288" y="4860466"/>
            <a:ext cx="3083712" cy="13516"/>
          </a:xfrm>
          <a:prstGeom prst="line">
            <a:avLst/>
          </a:prstGeom>
          <a:ln w="38100" cap="flat">
            <a:solidFill>
              <a:srgbClr val="000000"/>
            </a:solidFill>
            <a:prstDash val="solid"/>
            <a:headEnd type="triangle" w="lg" len="med"/>
            <a:tailEnd type="arrow" w="med" len="sm"/>
          </a:ln>
        </p:spPr>
        <p:txBody>
          <a:bodyPr/>
          <a:lstStyle/>
          <a:p>
            <a:endParaRPr lang="en-US"/>
          </a:p>
        </p:txBody>
      </p:sp>
      <p:sp>
        <p:nvSpPr>
          <p:cNvPr id="23" name="TextBox 23"/>
          <p:cNvSpPr txBox="1"/>
          <p:nvPr/>
        </p:nvSpPr>
        <p:spPr>
          <a:xfrm>
            <a:off x="1750372" y="4080988"/>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1. Request</a:t>
            </a:r>
          </a:p>
        </p:txBody>
      </p:sp>
      <p:sp>
        <p:nvSpPr>
          <p:cNvPr id="24" name="TextBox 24"/>
          <p:cNvSpPr txBox="1"/>
          <p:nvPr/>
        </p:nvSpPr>
        <p:spPr>
          <a:xfrm>
            <a:off x="1750372" y="5158995"/>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7. Response</a:t>
            </a:r>
          </a:p>
        </p:txBody>
      </p:sp>
      <p:sp>
        <p:nvSpPr>
          <p:cNvPr id="25" name="TextBox 25"/>
          <p:cNvSpPr txBox="1"/>
          <p:nvPr/>
        </p:nvSpPr>
        <p:spPr>
          <a:xfrm>
            <a:off x="6316535" y="2806257"/>
            <a:ext cx="2571218" cy="1812906"/>
          </a:xfrm>
          <a:prstGeom prst="rect">
            <a:avLst/>
          </a:prstGeom>
        </p:spPr>
        <p:txBody>
          <a:bodyPr lIns="0" tIns="0" rIns="0" bIns="0" rtlCol="0" anchor="t">
            <a:spAutoFit/>
          </a:bodyPr>
          <a:lstStyle/>
          <a:p>
            <a:pPr marL="0" lvl="0" indent="0" algn="ctr">
              <a:lnSpc>
                <a:spcPts val="3501"/>
              </a:lnSpc>
            </a:pPr>
            <a:r>
              <a:rPr lang="en-US" sz="2500">
                <a:solidFill>
                  <a:srgbClr val="D25543"/>
                </a:solidFill>
                <a:latin typeface="Agrandir Bold"/>
              </a:rPr>
              <a:t> 2. DML Commands (</a:t>
            </a:r>
            <a:r>
              <a:rPr lang="en-US" sz="2500">
                <a:solidFill>
                  <a:srgbClr val="D25543"/>
                </a:solidFill>
                <a:latin typeface="Agrandir"/>
              </a:rPr>
              <a:t>Select, Insert, Update, Delete</a:t>
            </a:r>
            <a:r>
              <a:rPr lang="en-US" sz="2500">
                <a:solidFill>
                  <a:srgbClr val="D25543"/>
                </a:solidFill>
                <a:latin typeface="Agrandir Bold"/>
              </a:rPr>
              <a:t>)</a:t>
            </a:r>
          </a:p>
        </p:txBody>
      </p:sp>
      <p:sp>
        <p:nvSpPr>
          <p:cNvPr id="26" name="TextBox 26"/>
          <p:cNvSpPr txBox="1"/>
          <p:nvPr/>
        </p:nvSpPr>
        <p:spPr>
          <a:xfrm>
            <a:off x="6089240" y="5133546"/>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6. Result</a:t>
            </a:r>
          </a:p>
        </p:txBody>
      </p:sp>
      <p:sp>
        <p:nvSpPr>
          <p:cNvPr id="27" name="TextBox 27"/>
          <p:cNvSpPr txBox="1"/>
          <p:nvPr/>
        </p:nvSpPr>
        <p:spPr>
          <a:xfrm rot="-278649">
            <a:off x="10434720" y="4122863"/>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4. INSERT...</a:t>
            </a:r>
          </a:p>
        </p:txBody>
      </p:sp>
      <p:sp>
        <p:nvSpPr>
          <p:cNvPr id="28" name="TextBox 28"/>
          <p:cNvSpPr txBox="1"/>
          <p:nvPr/>
        </p:nvSpPr>
        <p:spPr>
          <a:xfrm rot="563560">
            <a:off x="10621821" y="5365249"/>
            <a:ext cx="3641070"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5. UPDATE...</a:t>
            </a:r>
          </a:p>
        </p:txBody>
      </p:sp>
      <p:sp>
        <p:nvSpPr>
          <p:cNvPr id="29" name="Freeform 29"/>
          <p:cNvSpPr/>
          <p:nvPr/>
        </p:nvSpPr>
        <p:spPr>
          <a:xfrm rot="-42935">
            <a:off x="572357" y="5742538"/>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42935">
            <a:off x="1294029" y="3092739"/>
            <a:ext cx="912686" cy="912686"/>
          </a:xfrm>
          <a:custGeom>
            <a:avLst/>
            <a:gdLst/>
            <a:ahLst/>
            <a:cxnLst/>
            <a:rect l="l" t="t" r="r" b="b"/>
            <a:pathLst>
              <a:path w="912686" h="912686">
                <a:moveTo>
                  <a:pt x="0" y="0"/>
                </a:moveTo>
                <a:lnTo>
                  <a:pt x="912686" y="0"/>
                </a:lnTo>
                <a:lnTo>
                  <a:pt x="912686" y="912686"/>
                </a:lnTo>
                <a:lnTo>
                  <a:pt x="0" y="912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TextBox 31"/>
          <p:cNvSpPr txBox="1"/>
          <p:nvPr/>
        </p:nvSpPr>
        <p:spPr>
          <a:xfrm>
            <a:off x="200544" y="6869524"/>
            <a:ext cx="3371485" cy="675640"/>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User</a:t>
            </a:r>
          </a:p>
        </p:txBody>
      </p:sp>
      <p:sp>
        <p:nvSpPr>
          <p:cNvPr id="32" name="TextBox 32"/>
          <p:cNvSpPr txBox="1"/>
          <p:nvPr/>
        </p:nvSpPr>
        <p:spPr>
          <a:xfrm>
            <a:off x="3511653" y="5827252"/>
            <a:ext cx="3371485" cy="675640"/>
          </a:xfrm>
          <a:prstGeom prst="rect">
            <a:avLst/>
          </a:prstGeom>
        </p:spPr>
        <p:txBody>
          <a:bodyPr lIns="0" tIns="0" rIns="0" bIns="0" rtlCol="0" anchor="t">
            <a:spAutoFit/>
          </a:bodyPr>
          <a:lstStyle/>
          <a:p>
            <a:pPr marL="0" lvl="0" indent="0" algn="ctr">
              <a:lnSpc>
                <a:spcPts val="4759"/>
              </a:lnSpc>
            </a:pPr>
            <a:r>
              <a:rPr lang="en-US" sz="3399">
                <a:solidFill>
                  <a:srgbClr val="032E94"/>
                </a:solidFill>
                <a:latin typeface="Agrandir Bold"/>
              </a:rPr>
              <a:t>Server</a:t>
            </a:r>
          </a:p>
        </p:txBody>
      </p:sp>
      <p:sp>
        <p:nvSpPr>
          <p:cNvPr id="33" name="TextBox 33"/>
          <p:cNvSpPr txBox="1"/>
          <p:nvPr/>
        </p:nvSpPr>
        <p:spPr>
          <a:xfrm rot="-1070717">
            <a:off x="10705624" y="3390483"/>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
        <p:nvSpPr>
          <p:cNvPr id="34" name="TextBox 34"/>
          <p:cNvSpPr txBox="1"/>
          <p:nvPr/>
        </p:nvSpPr>
        <p:spPr>
          <a:xfrm rot="-290047">
            <a:off x="11306392" y="4659201"/>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
        <p:nvSpPr>
          <p:cNvPr id="35" name="TextBox 35"/>
          <p:cNvSpPr txBox="1"/>
          <p:nvPr/>
        </p:nvSpPr>
        <p:spPr>
          <a:xfrm rot="613488">
            <a:off x="11059014" y="5898124"/>
            <a:ext cx="2768653" cy="488950"/>
          </a:xfrm>
          <a:prstGeom prst="rect">
            <a:avLst/>
          </a:prstGeom>
        </p:spPr>
        <p:txBody>
          <a:bodyPr lIns="0" tIns="0" rIns="0" bIns="0" rtlCol="0" anchor="t">
            <a:spAutoFit/>
          </a:bodyPr>
          <a:lstStyle/>
          <a:p>
            <a:pPr marL="0" lvl="0" indent="0" algn="ctr">
              <a:lnSpc>
                <a:spcPts val="3499"/>
              </a:lnSpc>
            </a:pPr>
            <a:r>
              <a:rPr lang="en-US" sz="2499">
                <a:solidFill>
                  <a:srgbClr val="D25543"/>
                </a:solidFill>
                <a:latin typeface="Agrandir Bold"/>
              </a:rPr>
              <a:t>Record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8633058" y="888606"/>
            <a:ext cx="11814494" cy="12461864"/>
          </a:xfrm>
          <a:prstGeom prst="rect">
            <a:avLst/>
          </a:prstGeom>
        </p:spPr>
      </p:pic>
      <p:sp>
        <p:nvSpPr>
          <p:cNvPr id="3" name="Freeform 3"/>
          <p:cNvSpPr/>
          <p:nvPr/>
        </p:nvSpPr>
        <p:spPr>
          <a:xfrm>
            <a:off x="3227113" y="23638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4" name="Freeform 4"/>
          <p:cNvSpPr/>
          <p:nvPr/>
        </p:nvSpPr>
        <p:spPr>
          <a:xfrm>
            <a:off x="11240407" y="2363862"/>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5" name="Freeform 5"/>
          <p:cNvSpPr/>
          <p:nvPr/>
        </p:nvSpPr>
        <p:spPr>
          <a:xfrm>
            <a:off x="1531911" y="1857600"/>
            <a:ext cx="769342" cy="769342"/>
          </a:xfrm>
          <a:custGeom>
            <a:avLst/>
            <a:gdLst/>
            <a:ahLst/>
            <a:cxnLst/>
            <a:rect l="l" t="t" r="r" b="b"/>
            <a:pathLst>
              <a:path w="769342" h="769342">
                <a:moveTo>
                  <a:pt x="0" y="0"/>
                </a:moveTo>
                <a:lnTo>
                  <a:pt x="769342" y="0"/>
                </a:lnTo>
                <a:lnTo>
                  <a:pt x="769342" y="769342"/>
                </a:lnTo>
                <a:lnTo>
                  <a:pt x="0" y="769342"/>
                </a:lnTo>
                <a:lnTo>
                  <a:pt x="0" y="0"/>
                </a:lnTo>
                <a:close/>
              </a:path>
            </a:pathLst>
          </a:custGeom>
          <a:blipFill>
            <a:blip r:embed="rId4"/>
            <a:stretch>
              <a:fillRect/>
            </a:stretch>
          </a:blipFill>
        </p:spPr>
        <p:txBody>
          <a:bodyPr/>
          <a:lstStyle/>
          <a:p>
            <a:endParaRPr lang="en-US"/>
          </a:p>
        </p:txBody>
      </p:sp>
      <p:sp>
        <p:nvSpPr>
          <p:cNvPr id="6" name="AutoShape 6"/>
          <p:cNvSpPr/>
          <p:nvPr/>
        </p:nvSpPr>
        <p:spPr>
          <a:xfrm>
            <a:off x="4797942" y="3149277"/>
            <a:ext cx="6442465" cy="0"/>
          </a:xfrm>
          <a:prstGeom prst="line">
            <a:avLst/>
          </a:prstGeom>
          <a:ln w="38100" cap="flat">
            <a:solidFill>
              <a:srgbClr val="000000"/>
            </a:solidFill>
            <a:prstDash val="solid"/>
            <a:headEnd type="triangle" w="lg" len="med"/>
            <a:tailEnd type="none" w="sm" len="sm"/>
          </a:ln>
        </p:spPr>
        <p:txBody>
          <a:bodyPr/>
          <a:lstStyle/>
          <a:p>
            <a:endParaRPr lang="en-US"/>
          </a:p>
        </p:txBody>
      </p:sp>
      <p:sp>
        <p:nvSpPr>
          <p:cNvPr id="7" name="AutoShape 7"/>
          <p:cNvSpPr/>
          <p:nvPr/>
        </p:nvSpPr>
        <p:spPr>
          <a:xfrm flipV="1">
            <a:off x="2966057" y="4486707"/>
            <a:ext cx="8741146" cy="661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8" name="TextBox 8"/>
          <p:cNvSpPr txBox="1"/>
          <p:nvPr/>
        </p:nvSpPr>
        <p:spPr>
          <a:xfrm>
            <a:off x="672663" y="3956512"/>
            <a:ext cx="1628590" cy="13747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2. Binlog dump Flow</a:t>
            </a:r>
          </a:p>
        </p:txBody>
      </p:sp>
      <p:sp>
        <p:nvSpPr>
          <p:cNvPr id="9" name="Freeform 9"/>
          <p:cNvSpPr/>
          <p:nvPr/>
        </p:nvSpPr>
        <p:spPr>
          <a:xfrm>
            <a:off x="6837696" y="6920029"/>
            <a:ext cx="1570829" cy="1570829"/>
          </a:xfrm>
          <a:custGeom>
            <a:avLst/>
            <a:gdLst/>
            <a:ahLst/>
            <a:cxnLst/>
            <a:rect l="l" t="t" r="r" b="b"/>
            <a:pathLst>
              <a:path w="1570829" h="1570829">
                <a:moveTo>
                  <a:pt x="0" y="0"/>
                </a:moveTo>
                <a:lnTo>
                  <a:pt x="1570829" y="0"/>
                </a:lnTo>
                <a:lnTo>
                  <a:pt x="1570829" y="1570829"/>
                </a:lnTo>
                <a:lnTo>
                  <a:pt x="0" y="1570829"/>
                </a:lnTo>
                <a:lnTo>
                  <a:pt x="0" y="0"/>
                </a:lnTo>
                <a:close/>
              </a:path>
            </a:pathLst>
          </a:custGeom>
          <a:blipFill>
            <a:blip r:embed="rId3"/>
            <a:stretch>
              <a:fillRect/>
            </a:stretch>
          </a:blipFill>
        </p:spPr>
        <p:txBody>
          <a:bodyPr/>
          <a:lstStyle/>
          <a:p>
            <a:endParaRPr lang="en-US"/>
          </a:p>
        </p:txBody>
      </p:sp>
      <p:sp>
        <p:nvSpPr>
          <p:cNvPr id="10" name="Freeform 10"/>
          <p:cNvSpPr/>
          <p:nvPr/>
        </p:nvSpPr>
        <p:spPr>
          <a:xfrm>
            <a:off x="11874548" y="4080337"/>
            <a:ext cx="769342" cy="769342"/>
          </a:xfrm>
          <a:custGeom>
            <a:avLst/>
            <a:gdLst/>
            <a:ahLst/>
            <a:cxnLst/>
            <a:rect l="l" t="t" r="r" b="b"/>
            <a:pathLst>
              <a:path w="769342" h="769342">
                <a:moveTo>
                  <a:pt x="0" y="0"/>
                </a:moveTo>
                <a:lnTo>
                  <a:pt x="769342" y="0"/>
                </a:lnTo>
                <a:lnTo>
                  <a:pt x="769342" y="769342"/>
                </a:lnTo>
                <a:lnTo>
                  <a:pt x="0" y="769342"/>
                </a:lnTo>
                <a:lnTo>
                  <a:pt x="0" y="0"/>
                </a:lnTo>
                <a:close/>
              </a:path>
            </a:pathLst>
          </a:custGeom>
          <a:blipFill>
            <a:blip r:embed="rId4"/>
            <a:stretch>
              <a:fillRect/>
            </a:stretch>
          </a:blipFill>
        </p:spPr>
        <p:txBody>
          <a:bodyPr/>
          <a:lstStyle/>
          <a:p>
            <a:endParaRPr lang="en-US"/>
          </a:p>
        </p:txBody>
      </p:sp>
      <p:sp>
        <p:nvSpPr>
          <p:cNvPr id="11" name="Freeform 11"/>
          <p:cNvSpPr/>
          <p:nvPr/>
        </p:nvSpPr>
        <p:spPr>
          <a:xfrm>
            <a:off x="5647028" y="7138151"/>
            <a:ext cx="769342" cy="769342"/>
          </a:xfrm>
          <a:custGeom>
            <a:avLst/>
            <a:gdLst/>
            <a:ahLst/>
            <a:cxnLst/>
            <a:rect l="l" t="t" r="r" b="b"/>
            <a:pathLst>
              <a:path w="769342" h="769342">
                <a:moveTo>
                  <a:pt x="0" y="0"/>
                </a:moveTo>
                <a:lnTo>
                  <a:pt x="769343" y="0"/>
                </a:lnTo>
                <a:lnTo>
                  <a:pt x="769343" y="769343"/>
                </a:lnTo>
                <a:lnTo>
                  <a:pt x="0" y="769343"/>
                </a:lnTo>
                <a:lnTo>
                  <a:pt x="0" y="0"/>
                </a:lnTo>
                <a:close/>
              </a:path>
            </a:pathLst>
          </a:custGeom>
          <a:blipFill>
            <a:blip r:embed="rId4"/>
            <a:stretch>
              <a:fillRect/>
            </a:stretch>
          </a:blipFill>
        </p:spPr>
        <p:txBody>
          <a:bodyPr/>
          <a:lstStyle/>
          <a:p>
            <a:endParaRPr lang="en-US"/>
          </a:p>
        </p:txBody>
      </p:sp>
      <p:sp>
        <p:nvSpPr>
          <p:cNvPr id="12" name="Freeform 12"/>
          <p:cNvSpPr/>
          <p:nvPr/>
        </p:nvSpPr>
        <p:spPr>
          <a:xfrm flipH="1">
            <a:off x="1871629" y="3550124"/>
            <a:ext cx="2188854" cy="943197"/>
          </a:xfrm>
          <a:custGeom>
            <a:avLst/>
            <a:gdLst/>
            <a:ahLst/>
            <a:cxnLst/>
            <a:rect l="l" t="t" r="r" b="b"/>
            <a:pathLst>
              <a:path w="2188854" h="943197">
                <a:moveTo>
                  <a:pt x="2188855" y="0"/>
                </a:moveTo>
                <a:lnTo>
                  <a:pt x="0" y="0"/>
                </a:lnTo>
                <a:lnTo>
                  <a:pt x="0" y="943197"/>
                </a:lnTo>
                <a:lnTo>
                  <a:pt x="2188855" y="943197"/>
                </a:lnTo>
                <a:lnTo>
                  <a:pt x="218885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13"/>
          <p:cNvSpPr txBox="1"/>
          <p:nvPr/>
        </p:nvSpPr>
        <p:spPr>
          <a:xfrm>
            <a:off x="2805788" y="141199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14" name="TextBox 14"/>
          <p:cNvSpPr txBox="1"/>
          <p:nvPr/>
        </p:nvSpPr>
        <p:spPr>
          <a:xfrm>
            <a:off x="1041643" y="237248"/>
            <a:ext cx="3808644"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SQL DML Commands</a:t>
            </a:r>
          </a:p>
        </p:txBody>
      </p:sp>
      <p:sp>
        <p:nvSpPr>
          <p:cNvPr id="15" name="Freeform 15"/>
          <p:cNvSpPr/>
          <p:nvPr/>
        </p:nvSpPr>
        <p:spPr>
          <a:xfrm rot="484985" flipH="1" flipV="1">
            <a:off x="1894276" y="800005"/>
            <a:ext cx="2208946" cy="951855"/>
          </a:xfrm>
          <a:custGeom>
            <a:avLst/>
            <a:gdLst/>
            <a:ahLst/>
            <a:cxnLst/>
            <a:rect l="l" t="t" r="r" b="b"/>
            <a:pathLst>
              <a:path w="2208946" h="951855">
                <a:moveTo>
                  <a:pt x="2208945" y="951855"/>
                </a:moveTo>
                <a:lnTo>
                  <a:pt x="0" y="951855"/>
                </a:lnTo>
                <a:lnTo>
                  <a:pt x="0" y="0"/>
                </a:lnTo>
                <a:lnTo>
                  <a:pt x="2208945" y="0"/>
                </a:lnTo>
                <a:lnTo>
                  <a:pt x="2208945" y="951855"/>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2811236" y="3418903"/>
            <a:ext cx="3163002" cy="488950"/>
          </a:xfrm>
          <a:prstGeom prst="rect">
            <a:avLst/>
          </a:prstGeom>
        </p:spPr>
        <p:txBody>
          <a:bodyPr lIns="0" tIns="0" rIns="0" bIns="0" rtlCol="0" anchor="t">
            <a:spAutoFit/>
          </a:bodyPr>
          <a:lstStyle/>
          <a:p>
            <a:pPr algn="ctr">
              <a:lnSpc>
                <a:spcPts val="3499"/>
              </a:lnSpc>
            </a:pPr>
            <a:r>
              <a:rPr lang="en-US" sz="2499">
                <a:solidFill>
                  <a:srgbClr val="2B2B2B"/>
                </a:solidFill>
                <a:latin typeface="Agrandir Bold"/>
              </a:rPr>
              <a:t>4. SQL Flow</a:t>
            </a:r>
          </a:p>
        </p:txBody>
      </p:sp>
      <p:sp>
        <p:nvSpPr>
          <p:cNvPr id="17" name="Freeform 17"/>
          <p:cNvSpPr/>
          <p:nvPr/>
        </p:nvSpPr>
        <p:spPr>
          <a:xfrm rot="-6044979" flipH="1">
            <a:off x="12141804" y="3471391"/>
            <a:ext cx="1531976" cy="660142"/>
          </a:xfrm>
          <a:custGeom>
            <a:avLst/>
            <a:gdLst/>
            <a:ahLst/>
            <a:cxnLst/>
            <a:rect l="l" t="t" r="r" b="b"/>
            <a:pathLst>
              <a:path w="1531976" h="660142">
                <a:moveTo>
                  <a:pt x="1531976" y="0"/>
                </a:moveTo>
                <a:lnTo>
                  <a:pt x="0" y="0"/>
                </a:lnTo>
                <a:lnTo>
                  <a:pt x="0" y="660142"/>
                </a:lnTo>
                <a:lnTo>
                  <a:pt x="1531976" y="660142"/>
                </a:lnTo>
                <a:lnTo>
                  <a:pt x="153197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rot="2964073">
            <a:off x="4078767" y="4514749"/>
            <a:ext cx="3008074" cy="918830"/>
          </a:xfrm>
          <a:custGeom>
            <a:avLst/>
            <a:gdLst/>
            <a:ahLst/>
            <a:cxnLst/>
            <a:rect l="l" t="t" r="r" b="b"/>
            <a:pathLst>
              <a:path w="3008074" h="918830">
                <a:moveTo>
                  <a:pt x="0" y="0"/>
                </a:moveTo>
                <a:lnTo>
                  <a:pt x="3008074" y="0"/>
                </a:lnTo>
                <a:lnTo>
                  <a:pt x="3008074" y="918830"/>
                </a:lnTo>
                <a:lnTo>
                  <a:pt x="0" y="918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6622287" y="3826308"/>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3. I/O Flow</a:t>
            </a:r>
          </a:p>
        </p:txBody>
      </p:sp>
      <p:sp>
        <p:nvSpPr>
          <p:cNvPr id="20" name="TextBox 20"/>
          <p:cNvSpPr txBox="1"/>
          <p:nvPr/>
        </p:nvSpPr>
        <p:spPr>
          <a:xfrm>
            <a:off x="9729594" y="6532516"/>
            <a:ext cx="8016392" cy="3715861"/>
          </a:xfrm>
          <a:prstGeom prst="rect">
            <a:avLst/>
          </a:prstGeom>
        </p:spPr>
        <p:txBody>
          <a:bodyPr lIns="0" tIns="0" rIns="0" bIns="0" rtlCol="0" anchor="t">
            <a:spAutoFit/>
          </a:bodyPr>
          <a:lstStyle/>
          <a:p>
            <a:pPr marL="557297" lvl="1" indent="-278649" algn="just">
              <a:lnSpc>
                <a:spcPts val="3613"/>
              </a:lnSpc>
              <a:buFont typeface="Arial"/>
              <a:buChar char="•"/>
            </a:pPr>
            <a:r>
              <a:rPr lang="en-US" sz="2581">
                <a:solidFill>
                  <a:srgbClr val="000000"/>
                </a:solidFill>
                <a:latin typeface="Agrandir"/>
              </a:rPr>
              <a:t>Gửi kết nối, hỏi master để nó gửi nội dung của Binary Log.</a:t>
            </a:r>
          </a:p>
          <a:p>
            <a:pPr marL="557297" lvl="1" indent="-278649" algn="just">
              <a:lnSpc>
                <a:spcPts val="3613"/>
              </a:lnSpc>
              <a:buFont typeface="Arial"/>
              <a:buChar char="•"/>
            </a:pPr>
            <a:r>
              <a:rPr lang="en-US" sz="2581">
                <a:solidFill>
                  <a:srgbClr val="000000"/>
                </a:solidFill>
                <a:latin typeface="Agrandir"/>
              </a:rPr>
              <a:t>Gửi nội dung khi kết nối thành công.</a:t>
            </a:r>
          </a:p>
          <a:p>
            <a:pPr marL="557297" lvl="1" indent="-278649" algn="just">
              <a:lnSpc>
                <a:spcPts val="3613"/>
              </a:lnSpc>
              <a:buFont typeface="Arial"/>
              <a:buChar char="•"/>
            </a:pPr>
            <a:r>
              <a:rPr lang="en-US" sz="2581">
                <a:solidFill>
                  <a:srgbClr val="000000"/>
                </a:solidFill>
                <a:latin typeface="Agrandir"/>
              </a:rPr>
              <a:t>Đọc sự kiện từ luồng Binlog dump và cập nhật vào Binary Log.</a:t>
            </a:r>
          </a:p>
          <a:p>
            <a:pPr marL="557297" lvl="1" indent="-278649" algn="just">
              <a:lnSpc>
                <a:spcPts val="3613"/>
              </a:lnSpc>
              <a:buFont typeface="Arial"/>
              <a:buChar char="•"/>
            </a:pPr>
            <a:r>
              <a:rPr lang="en-US" sz="2581">
                <a:solidFill>
                  <a:srgbClr val="000000"/>
                </a:solidFill>
                <a:latin typeface="Agrandir"/>
              </a:rPr>
              <a:t> Đọc và thực thi sự kiện trong Binary Log.</a:t>
            </a:r>
          </a:p>
          <a:p>
            <a:pPr algn="just">
              <a:lnSpc>
                <a:spcPts val="3613"/>
              </a:lnSpc>
            </a:pPr>
            <a:endParaRPr lang="en-US" sz="2581">
              <a:solidFill>
                <a:srgbClr val="000000"/>
              </a:solidFill>
              <a:latin typeface="Agrandir"/>
            </a:endParaRPr>
          </a:p>
          <a:p>
            <a:pPr algn="just">
              <a:lnSpc>
                <a:spcPts val="3613"/>
              </a:lnSpc>
              <a:spcBef>
                <a:spcPct val="0"/>
              </a:spcBef>
            </a:pPr>
            <a:endParaRPr lang="en-US" sz="2581">
              <a:solidFill>
                <a:srgbClr val="000000"/>
              </a:solidFill>
              <a:latin typeface="Agrandir"/>
            </a:endParaRPr>
          </a:p>
        </p:txBody>
      </p:sp>
      <p:sp>
        <p:nvSpPr>
          <p:cNvPr id="21" name="TextBox 21"/>
          <p:cNvSpPr txBox="1"/>
          <p:nvPr/>
        </p:nvSpPr>
        <p:spPr>
          <a:xfrm>
            <a:off x="6416371" y="6100561"/>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sp>
        <p:nvSpPr>
          <p:cNvPr id="22" name="TextBox 22"/>
          <p:cNvSpPr txBox="1"/>
          <p:nvPr/>
        </p:nvSpPr>
        <p:spPr>
          <a:xfrm>
            <a:off x="11391160" y="4935885"/>
            <a:ext cx="1736118"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23" name="Freeform 23"/>
          <p:cNvSpPr/>
          <p:nvPr/>
        </p:nvSpPr>
        <p:spPr>
          <a:xfrm rot="-2192405">
            <a:off x="7958343" y="4285923"/>
            <a:ext cx="3504403" cy="1070436"/>
          </a:xfrm>
          <a:custGeom>
            <a:avLst/>
            <a:gdLst/>
            <a:ahLst/>
            <a:cxnLst/>
            <a:rect l="l" t="t" r="r" b="b"/>
            <a:pathLst>
              <a:path w="3504403" h="1070436">
                <a:moveTo>
                  <a:pt x="0" y="0"/>
                </a:moveTo>
                <a:lnTo>
                  <a:pt x="3504403" y="0"/>
                </a:lnTo>
                <a:lnTo>
                  <a:pt x="3504403" y="1070435"/>
                </a:lnTo>
                <a:lnTo>
                  <a:pt x="0" y="10704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4" name="Picture 24"/>
          <p:cNvPicPr>
            <a:picLocks noChangeAspect="1"/>
          </p:cNvPicPr>
          <p:nvPr/>
        </p:nvPicPr>
        <p:blipFill>
          <a:blip r:embed="rId2">
            <a:alphaModFix amt="25000"/>
          </a:blip>
          <a:srcRect/>
          <a:stretch>
            <a:fillRect/>
          </a:stretch>
        </p:blipFill>
        <p:spPr>
          <a:xfrm rot="3203220">
            <a:off x="12909179" y="31554"/>
            <a:ext cx="11814494" cy="12461864"/>
          </a:xfrm>
          <a:prstGeom prst="rect">
            <a:avLst/>
          </a:prstGeom>
        </p:spPr>
      </p:pic>
      <p:sp>
        <p:nvSpPr>
          <p:cNvPr id="25" name="Freeform 25"/>
          <p:cNvSpPr/>
          <p:nvPr/>
        </p:nvSpPr>
        <p:spPr>
          <a:xfrm>
            <a:off x="672663" y="180256"/>
            <a:ext cx="14748993" cy="5379270"/>
          </a:xfrm>
          <a:custGeom>
            <a:avLst/>
            <a:gdLst/>
            <a:ahLst/>
            <a:cxnLst/>
            <a:rect l="l" t="t" r="r" b="b"/>
            <a:pathLst>
              <a:path w="14748993" h="5379270">
                <a:moveTo>
                  <a:pt x="0" y="0"/>
                </a:moveTo>
                <a:lnTo>
                  <a:pt x="14748993" y="0"/>
                </a:lnTo>
                <a:lnTo>
                  <a:pt x="14748993" y="5379270"/>
                </a:lnTo>
                <a:lnTo>
                  <a:pt x="0" y="5379270"/>
                </a:lnTo>
                <a:lnTo>
                  <a:pt x="0" y="0"/>
                </a:lnTo>
                <a:close/>
              </a:path>
            </a:pathLst>
          </a:custGeom>
          <a:blipFill>
            <a:blip r:embed="rId9"/>
            <a:stretch>
              <a:fillRect l="-3220" t="-12814" r="-3153" b="-74210"/>
            </a:stretch>
          </a:blipFill>
          <a:ln w="38100" cap="sq">
            <a:solidFill>
              <a:srgbClr val="D25543"/>
            </a:solidFill>
            <a:prstDash val="lgDash"/>
            <a:miter/>
          </a:ln>
        </p:spPr>
        <p:txBody>
          <a:bodyPr/>
          <a:lstStyle/>
          <a:p>
            <a:endParaRPr lang="en-US"/>
          </a:p>
        </p:txBody>
      </p:sp>
      <p:sp>
        <p:nvSpPr>
          <p:cNvPr id="26" name="TextBox 26"/>
          <p:cNvSpPr txBox="1"/>
          <p:nvPr/>
        </p:nvSpPr>
        <p:spPr>
          <a:xfrm>
            <a:off x="1928" y="9195708"/>
            <a:ext cx="5217339" cy="885825"/>
          </a:xfrm>
          <a:prstGeom prst="rect">
            <a:avLst/>
          </a:prstGeom>
        </p:spPr>
        <p:txBody>
          <a:bodyPr lIns="0" tIns="0" rIns="0" bIns="0" rtlCol="0" anchor="t">
            <a:spAutoFit/>
          </a:bodyPr>
          <a:lstStyle/>
          <a:p>
            <a:pPr marL="0" lvl="0" indent="0" algn="ctr">
              <a:lnSpc>
                <a:spcPts val="5999"/>
              </a:lnSpc>
              <a:spcBef>
                <a:spcPct val="0"/>
              </a:spcBef>
            </a:pPr>
            <a:r>
              <a:rPr lang="en-US" sz="4999">
                <a:solidFill>
                  <a:srgbClr val="000000"/>
                </a:solidFill>
                <a:latin typeface="Agrandir"/>
              </a:rPr>
              <a:t>2.4 Replica Flow</a:t>
            </a:r>
          </a:p>
        </p:txBody>
      </p:sp>
      <p:sp>
        <p:nvSpPr>
          <p:cNvPr id="27" name="TextBox 27"/>
          <p:cNvSpPr txBox="1"/>
          <p:nvPr/>
        </p:nvSpPr>
        <p:spPr>
          <a:xfrm>
            <a:off x="1009420" y="2746066"/>
            <a:ext cx="1684235"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28" name="TextBox 28"/>
          <p:cNvSpPr txBox="1"/>
          <p:nvPr/>
        </p:nvSpPr>
        <p:spPr>
          <a:xfrm>
            <a:off x="6620358" y="2503117"/>
            <a:ext cx="2859932" cy="498474"/>
          </a:xfrm>
          <a:prstGeom prst="rect">
            <a:avLst/>
          </a:prstGeom>
        </p:spPr>
        <p:txBody>
          <a:bodyPr lIns="0" tIns="0" rIns="0" bIns="0" rtlCol="0" anchor="t">
            <a:spAutoFit/>
          </a:bodyPr>
          <a:lstStyle/>
          <a:p>
            <a:pPr algn="ctr">
              <a:lnSpc>
                <a:spcPts val="3500"/>
              </a:lnSpc>
            </a:pPr>
            <a:r>
              <a:rPr lang="en-US" sz="2500">
                <a:solidFill>
                  <a:srgbClr val="2B2B2B"/>
                </a:solidFill>
                <a:latin typeface="Agrandir Bold"/>
              </a:rPr>
              <a:t>1. I/O Flow</a:t>
            </a:r>
          </a:p>
        </p:txBody>
      </p:sp>
      <p:sp>
        <p:nvSpPr>
          <p:cNvPr id="29" name="TextBox 29"/>
          <p:cNvSpPr txBox="1"/>
          <p:nvPr/>
        </p:nvSpPr>
        <p:spPr>
          <a:xfrm>
            <a:off x="5058602" y="7992383"/>
            <a:ext cx="1788841" cy="498474"/>
          </a:xfrm>
          <a:prstGeom prst="rect">
            <a:avLst/>
          </a:prstGeom>
        </p:spPr>
        <p:txBody>
          <a:bodyPr lIns="0" tIns="0" rIns="0" bIns="0" rtlCol="0" anchor="t">
            <a:spAutoFit/>
          </a:bodyPr>
          <a:lstStyle/>
          <a:p>
            <a:pPr marL="0" lvl="0" indent="0" algn="ctr">
              <a:lnSpc>
                <a:spcPts val="3500"/>
              </a:lnSpc>
            </a:pPr>
            <a:r>
              <a:rPr lang="en-US" sz="2500">
                <a:solidFill>
                  <a:srgbClr val="D25543"/>
                </a:solidFill>
                <a:latin typeface="Agrandir Bold"/>
              </a:rPr>
              <a:t>Binary Log</a:t>
            </a:r>
          </a:p>
        </p:txBody>
      </p:sp>
      <p:sp>
        <p:nvSpPr>
          <p:cNvPr id="30" name="TextBox 30"/>
          <p:cNvSpPr txBox="1"/>
          <p:nvPr/>
        </p:nvSpPr>
        <p:spPr>
          <a:xfrm>
            <a:off x="10713799" y="1411997"/>
            <a:ext cx="2413479" cy="675640"/>
          </a:xfrm>
          <a:prstGeom prst="rect">
            <a:avLst/>
          </a:prstGeom>
        </p:spPr>
        <p:txBody>
          <a:bodyPr lIns="0" tIns="0" rIns="0" bIns="0" rtlCol="0" anchor="t">
            <a:spAutoFit/>
          </a:bodyPr>
          <a:lstStyle/>
          <a:p>
            <a:pPr marL="0" lvl="0" indent="0" algn="ctr">
              <a:lnSpc>
                <a:spcPts val="4759"/>
              </a:lnSpc>
            </a:pPr>
            <a:r>
              <a:rPr lang="en-US" sz="3399">
                <a:solidFill>
                  <a:srgbClr val="004AAD"/>
                </a:solidFill>
                <a:latin typeface="Agrandir Bold"/>
              </a:rPr>
              <a:t>Master</a:t>
            </a:r>
          </a:p>
        </p:txBody>
      </p:sp>
      <p:pic>
        <p:nvPicPr>
          <p:cNvPr id="31" name="Picture 31"/>
          <p:cNvPicPr>
            <a:picLocks noChangeAspect="1"/>
          </p:cNvPicPr>
          <p:nvPr/>
        </p:nvPicPr>
        <p:blipFill>
          <a:blip r:embed="rId10">
            <a:alphaModFix amt="25000"/>
          </a:blip>
          <a:srcRect/>
          <a:stretch>
            <a:fillRect/>
          </a:stretch>
        </p:blipFill>
        <p:spPr>
          <a:xfrm rot="-1312356">
            <a:off x="5072745" y="-4169091"/>
            <a:ext cx="5822698" cy="59246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1237</Words>
  <Application>Microsoft Office PowerPoint</Application>
  <PresentationFormat>Custom</PresentationFormat>
  <Paragraphs>179</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Agrandir</vt:lpstr>
      <vt:lpstr>Noto Sans Bold</vt:lpstr>
      <vt:lpstr>Calibri</vt:lpstr>
      <vt:lpstr>Agrandir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trị mạng</dc:title>
  <cp:lastModifiedBy>Lưu Gia Huy</cp:lastModifiedBy>
  <cp:revision>3</cp:revision>
  <dcterms:created xsi:type="dcterms:W3CDTF">2006-08-16T00:00:00Z</dcterms:created>
  <dcterms:modified xsi:type="dcterms:W3CDTF">2024-01-21T06:10:42Z</dcterms:modified>
  <dc:identifier>DAFz7mY0d-E</dc:identifier>
</cp:coreProperties>
</file>